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1040" r:id="rId2"/>
    <p:sldId id="1041" r:id="rId3"/>
    <p:sldId id="1042" r:id="rId4"/>
    <p:sldId id="1007" r:id="rId5"/>
    <p:sldId id="1095" r:id="rId6"/>
    <p:sldId id="1093" r:id="rId7"/>
    <p:sldId id="1094" r:id="rId8"/>
    <p:sldId id="943" r:id="rId9"/>
    <p:sldId id="1045" r:id="rId10"/>
    <p:sldId id="817" r:id="rId11"/>
    <p:sldId id="907" r:id="rId12"/>
    <p:sldId id="1047" r:id="rId13"/>
    <p:sldId id="908" r:id="rId14"/>
    <p:sldId id="1046" r:id="rId15"/>
    <p:sldId id="910" r:id="rId16"/>
    <p:sldId id="1048" r:id="rId17"/>
    <p:sldId id="909" r:id="rId18"/>
    <p:sldId id="1049" r:id="rId19"/>
    <p:sldId id="1050" r:id="rId20"/>
    <p:sldId id="1051" r:id="rId21"/>
    <p:sldId id="1052" r:id="rId22"/>
    <p:sldId id="1053" r:id="rId23"/>
    <p:sldId id="1054" r:id="rId24"/>
    <p:sldId id="1055" r:id="rId25"/>
    <p:sldId id="950" r:id="rId26"/>
    <p:sldId id="948" r:id="rId27"/>
    <p:sldId id="947" r:id="rId28"/>
    <p:sldId id="1057" r:id="rId29"/>
    <p:sldId id="1058" r:id="rId30"/>
    <p:sldId id="1059" r:id="rId31"/>
    <p:sldId id="1060" r:id="rId32"/>
    <p:sldId id="1062" r:id="rId33"/>
    <p:sldId id="1084" r:id="rId34"/>
    <p:sldId id="1069" r:id="rId35"/>
    <p:sldId id="1070" r:id="rId36"/>
    <p:sldId id="1071" r:id="rId37"/>
    <p:sldId id="1085" r:id="rId38"/>
    <p:sldId id="1073" r:id="rId39"/>
    <p:sldId id="1074" r:id="rId40"/>
    <p:sldId id="1075" r:id="rId41"/>
    <p:sldId id="1092" r:id="rId42"/>
    <p:sldId id="1076" r:id="rId43"/>
    <p:sldId id="1077" r:id="rId44"/>
    <p:sldId id="1078" r:id="rId45"/>
    <p:sldId id="1079" r:id="rId46"/>
    <p:sldId id="1080" r:id="rId47"/>
    <p:sldId id="1081" r:id="rId48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2A44"/>
    <a:srgbClr val="660066"/>
    <a:srgbClr val="A20F58"/>
    <a:srgbClr val="110AFF"/>
    <a:srgbClr val="7030A0"/>
    <a:srgbClr val="641866"/>
    <a:srgbClr val="BFBFBF"/>
    <a:srgbClr val="5193FF"/>
    <a:srgbClr val="FFFFFF"/>
    <a:srgbClr val="00B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01" autoAdjust="0"/>
    <p:restoredTop sz="98894" autoAdjust="0"/>
  </p:normalViewPr>
  <p:slideViewPr>
    <p:cSldViewPr>
      <p:cViewPr>
        <p:scale>
          <a:sx n="110" d="100"/>
          <a:sy n="110" d="100"/>
        </p:scale>
        <p:origin x="91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4" d="100"/>
        <a:sy n="114" d="100"/>
      </p:scale>
      <p:origin x="0" y="10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0BCB7-985B-934A-8B41-02D9050D5759}" type="datetimeFigureOut">
              <a:rPr lang="fr-FR" smtClean="0"/>
              <a:t>08/03/2020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AG BIG  03-02-2015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1316-C955-0B4C-B99D-42698D25671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089453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fr-FR" smtClean="0"/>
              <a:t>AG BIG  03-02-2015</a:t>
            </a:r>
            <a:endParaRPr lang="fr-F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6D251E3-D745-E144-AB7F-FA9EA45A423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02921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E57E2B-6D3A-254F-BE91-EFDCD765817D}" type="slidenum">
              <a:rPr lang="fr-FR"/>
              <a:pPr/>
              <a:t>34</a:t>
            </a:fld>
            <a:endParaRPr lang="fr-FR"/>
          </a:p>
        </p:txBody>
      </p:sp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0888" cy="3419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78335" cy="4106993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32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55D81-E87F-2840-B31F-D2F2CAE5604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57BB7-B4F5-9C4A-B38A-5A91EA1FA7D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07F31-AE24-7142-9BAB-E798E5EBFDA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9064E-54AD-5140-AA88-BE00A1AB5FA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88F29-BA0E-DB4A-AB68-FFD81E6B1E8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67A60-B2BF-F541-9F58-110E6D285A4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AB74C-4C34-0047-9D8E-FA44E581F0A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E40B7-968C-B647-B594-4DDE135B212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70DAA-9DEE-3A4D-B099-DE6937D7229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8C280-E519-F04B-8547-7FAB38640F3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0D591-D44D-7447-9724-B71F667D059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6E9AB92-35FD-A443-8634-C27F3063942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tiff"/><Relationship Id="rId3" Type="http://schemas.openxmlformats.org/officeDocument/2006/relationships/image" Target="../media/image5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6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tiff"/><Relationship Id="rId3" Type="http://schemas.openxmlformats.org/officeDocument/2006/relationships/image" Target="../media/image6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632" y="732707"/>
            <a:ext cx="6766616" cy="56630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fr-FR" sz="1400" dirty="0">
                <a:solidFill>
                  <a:srgbClr val="000000"/>
                </a:solidFill>
                <a:latin typeface="Avenir Book"/>
                <a:cs typeface="Avenir Book"/>
              </a:rPr>
              <a:t>De novo </a:t>
            </a:r>
            <a:r>
              <a:rPr lang="fr-FR" sz="1400" dirty="0" err="1">
                <a:solidFill>
                  <a:srgbClr val="000000"/>
                </a:solidFill>
                <a:latin typeface="Avenir Book"/>
                <a:cs typeface="Avenir Book"/>
              </a:rPr>
              <a:t>Assembly</a:t>
            </a:r>
            <a:r>
              <a:rPr lang="fr-FR" sz="1400" dirty="0">
                <a:solidFill>
                  <a:srgbClr val="000000"/>
                </a:solidFill>
                <a:latin typeface="Avenir Book"/>
                <a:cs typeface="Avenir Book"/>
              </a:rPr>
              <a:t> of </a:t>
            </a:r>
            <a:r>
              <a:rPr lang="fr-FR" sz="1400" dirty="0" err="1">
                <a:solidFill>
                  <a:srgbClr val="000000"/>
                </a:solidFill>
                <a:latin typeface="Avenir Book"/>
                <a:cs typeface="Avenir Book"/>
              </a:rPr>
              <a:t>Two</a:t>
            </a:r>
            <a:r>
              <a:rPr lang="fr-FR" sz="14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Avenir Book"/>
                <a:cs typeface="Avenir Book"/>
              </a:rPr>
              <a:t>Swedish</a:t>
            </a:r>
            <a:r>
              <a:rPr lang="fr-FR" sz="14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Avenir Book"/>
                <a:cs typeface="Avenir Book"/>
              </a:rPr>
              <a:t>Genomes</a:t>
            </a:r>
            <a:r>
              <a:rPr lang="fr-FR" sz="14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  <a:latin typeface="Avenir Book"/>
                <a:cs typeface="Avenir Book"/>
              </a:rPr>
              <a:t>Reveals</a:t>
            </a:r>
            <a:r>
              <a:rPr lang="fr-FR" sz="14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  <a:latin typeface="Avenir Book"/>
                <a:cs typeface="Avenir Book"/>
              </a:rPr>
              <a:t>Missing</a:t>
            </a:r>
            <a:r>
              <a:rPr lang="fr-FR" sz="1400" dirty="0" smtClean="0">
                <a:solidFill>
                  <a:srgbClr val="000000"/>
                </a:solidFill>
                <a:latin typeface="Avenir Book"/>
                <a:cs typeface="Avenir Book"/>
              </a:rPr>
              <a:t> Segments</a:t>
            </a:r>
          </a:p>
          <a:p>
            <a:pPr marL="0" indent="0" algn="ctr">
              <a:buNone/>
            </a:pPr>
            <a:r>
              <a:rPr lang="fr-FR" sz="1400" dirty="0" err="1" smtClean="0">
                <a:solidFill>
                  <a:srgbClr val="000000"/>
                </a:solidFill>
                <a:latin typeface="Avenir Book"/>
                <a:cs typeface="Avenir Book"/>
              </a:rPr>
              <a:t>from</a:t>
            </a:r>
            <a:r>
              <a:rPr lang="fr-FR" sz="1400" dirty="0" smtClean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400" dirty="0">
                <a:solidFill>
                  <a:srgbClr val="000000"/>
                </a:solidFill>
                <a:latin typeface="Avenir Book"/>
                <a:cs typeface="Avenir Book"/>
              </a:rPr>
              <a:t>the </a:t>
            </a:r>
            <a:r>
              <a:rPr lang="fr-FR" sz="1400" dirty="0" err="1">
                <a:solidFill>
                  <a:srgbClr val="000000"/>
                </a:solidFill>
                <a:latin typeface="Avenir Book"/>
                <a:cs typeface="Avenir Book"/>
              </a:rPr>
              <a:t>Human</a:t>
            </a:r>
            <a:r>
              <a:rPr lang="fr-FR" sz="14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400" dirty="0" smtClean="0">
                <a:solidFill>
                  <a:srgbClr val="000000"/>
                </a:solidFill>
                <a:latin typeface="Avenir Book"/>
                <a:cs typeface="Avenir Book"/>
              </a:rPr>
              <a:t>Reference (hg38)</a:t>
            </a:r>
            <a:endParaRPr lang="fr-FR" sz="1400" dirty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267744" y="1249015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Avenir Book"/>
                <a:cs typeface="Avenir Book"/>
              </a:rPr>
              <a:t>Ameur</a:t>
            </a:r>
            <a:r>
              <a:rPr lang="fr-FR" sz="1400" dirty="0">
                <a:latin typeface="Avenir Book"/>
                <a:cs typeface="Avenir Book"/>
              </a:rPr>
              <a:t> et al. </a:t>
            </a:r>
            <a:r>
              <a:rPr lang="fr-FR" sz="1400" i="1" dirty="0" err="1">
                <a:latin typeface="Avenir Book"/>
                <a:cs typeface="Avenir Book"/>
              </a:rPr>
              <a:t>Genes</a:t>
            </a:r>
            <a:r>
              <a:rPr lang="fr-FR" sz="1400" dirty="0">
                <a:latin typeface="Avenir Book"/>
                <a:cs typeface="Avenir Book"/>
              </a:rPr>
              <a:t>, 2018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-700" t="29239" r="49250" b="6746"/>
          <a:stretch/>
        </p:blipFill>
        <p:spPr>
          <a:xfrm>
            <a:off x="6699418" y="169476"/>
            <a:ext cx="2409086" cy="6589132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35496" y="1772816"/>
            <a:ext cx="6663922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fr-FR" sz="1600" dirty="0">
                <a:latin typeface="Avenir Book"/>
                <a:cs typeface="Avenir Book"/>
              </a:rPr>
              <a:t>10 Mb of the 2 </a:t>
            </a:r>
            <a:r>
              <a:rPr lang="fr-FR" sz="1600" dirty="0" err="1">
                <a:latin typeface="Avenir Book"/>
                <a:cs typeface="Avenir Book"/>
              </a:rPr>
              <a:t>genomes</a:t>
            </a:r>
            <a:r>
              <a:rPr lang="fr-FR" sz="1600" dirty="0">
                <a:latin typeface="Avenir Book"/>
                <a:cs typeface="Avenir Book"/>
              </a:rPr>
              <a:t> are absent </a:t>
            </a:r>
            <a:r>
              <a:rPr lang="fr-FR" sz="1600" dirty="0" err="1">
                <a:latin typeface="Avenir Book"/>
                <a:cs typeface="Avenir Book"/>
              </a:rPr>
              <a:t>from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solidFill>
                  <a:srgbClr val="000000"/>
                </a:solidFill>
                <a:latin typeface="Avenir Book"/>
                <a:cs typeface="Avenir Book"/>
              </a:rPr>
              <a:t>hg38 </a:t>
            </a:r>
            <a:r>
              <a:rPr lang="fr-FR" sz="1600" dirty="0" err="1" smtClean="0">
                <a:solidFill>
                  <a:srgbClr val="000000"/>
                </a:solidFill>
                <a:latin typeface="Avenir Book"/>
                <a:cs typeface="Avenir Book"/>
              </a:rPr>
              <a:t>reference</a:t>
            </a:r>
            <a:endParaRPr lang="fr-FR" sz="1600" dirty="0">
              <a:solidFill>
                <a:srgbClr val="000000"/>
              </a:solidFill>
              <a:latin typeface="Avenir Book"/>
              <a:cs typeface="Avenir Book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1 Mb </a:t>
            </a:r>
            <a:r>
              <a:rPr lang="fr-FR" sz="1600" dirty="0" smtClean="0">
                <a:solidFill>
                  <a:srgbClr val="000000"/>
                </a:solidFill>
                <a:latin typeface="Avenir Book"/>
                <a:cs typeface="Avenir Book"/>
              </a:rPr>
              <a:t>are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assigned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to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chr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.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Y 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fr-FR" sz="1600" dirty="0" smtClean="0">
                <a:latin typeface="Avenir Book"/>
                <a:cs typeface="Avenir Book"/>
              </a:rPr>
              <a:t>6 </a:t>
            </a:r>
            <a:r>
              <a:rPr lang="fr-FR" sz="1600" dirty="0">
                <a:latin typeface="Avenir Book"/>
                <a:cs typeface="Avenir Book"/>
              </a:rPr>
              <a:t>Mb are </a:t>
            </a:r>
            <a:r>
              <a:rPr lang="fr-FR" sz="1600" dirty="0" err="1">
                <a:latin typeface="Avenir Book"/>
                <a:cs typeface="Avenir Book"/>
              </a:rPr>
              <a:t>shared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with</a:t>
            </a:r>
            <a:r>
              <a:rPr lang="fr-FR" sz="1600" dirty="0">
                <a:latin typeface="Avenir Book"/>
                <a:cs typeface="Avenir Book"/>
              </a:rPr>
              <a:t> a </a:t>
            </a:r>
            <a:r>
              <a:rPr lang="fr-FR" sz="1600" dirty="0" err="1">
                <a:latin typeface="Avenir Book"/>
                <a:cs typeface="Avenir Book"/>
              </a:rPr>
              <a:t>Chinese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personal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genome</a:t>
            </a:r>
            <a:r>
              <a:rPr lang="fr-FR" sz="1600" dirty="0">
                <a:latin typeface="Avenir Book"/>
                <a:cs typeface="Avenir Book"/>
              </a:rPr>
              <a:t>  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fr-FR" sz="1600" dirty="0">
                <a:latin typeface="Avenir Book"/>
                <a:cs typeface="Avenir Book"/>
              </a:rPr>
              <a:t>Inclusion of </a:t>
            </a:r>
            <a:r>
              <a:rPr lang="fr-FR" sz="1600" dirty="0" err="1">
                <a:latin typeface="Avenir Book"/>
                <a:cs typeface="Avenir Book"/>
              </a:rPr>
              <a:t>these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sequences</a:t>
            </a:r>
            <a:r>
              <a:rPr lang="fr-FR" sz="1600" dirty="0">
                <a:latin typeface="Avenir Book"/>
                <a:cs typeface="Avenir Book"/>
              </a:rPr>
              <a:t> in 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GRCh38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genome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radically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improves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alignment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and variant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calling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venir Book"/>
                <a:cs typeface="Avenir Book"/>
              </a:rPr>
              <a:t>from</a:t>
            </a:r>
            <a:r>
              <a:rPr lang="fr-FR" sz="1600" dirty="0" smtClean="0">
                <a:solidFill>
                  <a:srgbClr val="000000"/>
                </a:solidFill>
                <a:latin typeface="Avenir Book"/>
                <a:cs typeface="Avenir Book"/>
              </a:rPr>
              <a:t> short-</a:t>
            </a:r>
            <a:r>
              <a:rPr lang="fr-FR" sz="1600" dirty="0" err="1" smtClean="0">
                <a:solidFill>
                  <a:srgbClr val="000000"/>
                </a:solidFill>
                <a:latin typeface="Avenir Book"/>
                <a:cs typeface="Avenir Book"/>
              </a:rPr>
              <a:t>read</a:t>
            </a:r>
            <a:r>
              <a:rPr lang="fr-FR" sz="1600" dirty="0" smtClean="0">
                <a:solidFill>
                  <a:srgbClr val="000000"/>
                </a:solidFill>
                <a:latin typeface="Avenir Book"/>
                <a:cs typeface="Avenir Book"/>
              </a:rPr>
              <a:t> data :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endParaRPr lang="fr-FR" sz="1600" dirty="0">
              <a:latin typeface="Avenir Book"/>
              <a:cs typeface="Avenir Book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fr-FR" sz="1600" dirty="0" err="1">
                <a:latin typeface="Avenir Book"/>
                <a:cs typeface="Avenir Book"/>
              </a:rPr>
              <a:t>re-analysis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: </a:t>
            </a:r>
            <a:endParaRPr lang="fr-FR" sz="1600" dirty="0">
              <a:latin typeface="Avenir Book"/>
              <a:cs typeface="Avenir Book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1600" dirty="0" err="1" smtClean="0">
                <a:latin typeface="Avenir Book"/>
                <a:cs typeface="Avenir Book"/>
              </a:rPr>
              <a:t>yields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&gt; 75,000 putative </a:t>
            </a:r>
            <a:r>
              <a:rPr lang="fr-FR" sz="1600" dirty="0" err="1">
                <a:latin typeface="Avenir Book"/>
                <a:cs typeface="Avenir Book"/>
              </a:rPr>
              <a:t>novel</a:t>
            </a:r>
            <a:r>
              <a:rPr lang="fr-FR" sz="1600" dirty="0">
                <a:latin typeface="Avenir Book"/>
                <a:cs typeface="Avenir Book"/>
              </a:rPr>
              <a:t> single </a:t>
            </a:r>
            <a:r>
              <a:rPr lang="fr-FR" sz="1600" dirty="0" err="1">
                <a:latin typeface="Avenir Book"/>
                <a:cs typeface="Avenir Book"/>
              </a:rPr>
              <a:t>nucleotide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variants</a:t>
            </a:r>
            <a:r>
              <a:rPr lang="fr-FR" sz="1600" dirty="0">
                <a:latin typeface="Avenir Book"/>
                <a:cs typeface="Avenir Book"/>
              </a:rPr>
              <a:t> (</a:t>
            </a:r>
            <a:r>
              <a:rPr lang="fr-FR" sz="1600" dirty="0" err="1">
                <a:latin typeface="Avenir Book"/>
                <a:cs typeface="Avenir Book"/>
              </a:rPr>
              <a:t>SNVs</a:t>
            </a:r>
            <a:r>
              <a:rPr lang="fr-FR" sz="1600" dirty="0">
                <a:latin typeface="Avenir Book"/>
                <a:cs typeface="Avenir Book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fr-FR" sz="1600" dirty="0" err="1" smtClean="0">
                <a:latin typeface="Avenir Book"/>
                <a:cs typeface="Avenir Book"/>
              </a:rPr>
              <a:t>removes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&gt; 10,000 false positive SNV calls per </a:t>
            </a:r>
            <a:r>
              <a:rPr lang="fr-FR" sz="1600" dirty="0" err="1" smtClean="0">
                <a:latin typeface="Avenir Book"/>
                <a:cs typeface="Avenir Book"/>
              </a:rPr>
              <a:t>individual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5495" y="3722261"/>
            <a:ext cx="6628425" cy="114689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latin typeface="Avenir Light"/>
              <a:cs typeface="Avenir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528" y="188640"/>
            <a:ext cx="4464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err="1">
                <a:solidFill>
                  <a:srgbClr val="110AFF"/>
                </a:solidFill>
                <a:latin typeface="Avenir Book"/>
                <a:cs typeface="Avenir Book"/>
              </a:rPr>
              <a:t>P</a:t>
            </a:r>
            <a:r>
              <a:rPr lang="fr-FR" sz="2000" dirty="0" err="1" smtClean="0">
                <a:solidFill>
                  <a:srgbClr val="110AFF"/>
                </a:solidFill>
                <a:latin typeface="Avenir Book"/>
                <a:cs typeface="Avenir Book"/>
              </a:rPr>
              <a:t>acBio</a:t>
            </a:r>
            <a:r>
              <a:rPr lang="fr-FR" sz="2000" dirty="0" smtClean="0">
                <a:solidFill>
                  <a:srgbClr val="110AFF"/>
                </a:solidFill>
                <a:latin typeface="Avenir Book"/>
                <a:cs typeface="Avenir Book"/>
              </a:rPr>
              <a:t> GENOME ASSEMBLY</a:t>
            </a:r>
            <a:endParaRPr lang="fr-FR" sz="2000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l="59798" t="34940" r="22349" b="48969"/>
          <a:stretch/>
        </p:blipFill>
        <p:spPr>
          <a:xfrm>
            <a:off x="8272536" y="4265378"/>
            <a:ext cx="835968" cy="16561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494" y="5077406"/>
            <a:ext cx="666392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30000"/>
              </a:lnSpc>
              <a:buFont typeface="Arial"/>
              <a:buChar char="•"/>
            </a:pPr>
            <a:r>
              <a:rPr lang="fr-FR" sz="1600" dirty="0" smtClean="0">
                <a:solidFill>
                  <a:srgbClr val="000000"/>
                </a:solidFill>
                <a:latin typeface="Avenir Book"/>
                <a:cs typeface="Avenir Book"/>
              </a:rPr>
              <a:t>It </a:t>
            </a:r>
            <a:r>
              <a:rPr lang="fr-FR" sz="1600" dirty="0" err="1" smtClean="0">
                <a:solidFill>
                  <a:srgbClr val="000000"/>
                </a:solidFill>
                <a:latin typeface="Avenir Book"/>
                <a:cs typeface="Avenir Book"/>
              </a:rPr>
              <a:t>becomes</a:t>
            </a:r>
            <a:r>
              <a:rPr lang="fr-FR" sz="1600" dirty="0" smtClean="0">
                <a:solidFill>
                  <a:srgbClr val="000000"/>
                </a:solidFill>
                <a:latin typeface="Avenir Book"/>
                <a:cs typeface="Avenir Book"/>
              </a:rPr>
              <a:t> possible to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represent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specific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population groups by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assembly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of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representative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venir Book"/>
                <a:cs typeface="Avenir Book"/>
              </a:rPr>
              <a:t>genomes</a:t>
            </a:r>
            <a:r>
              <a:rPr lang="fr-FR" sz="1600" dirty="0" smtClean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Avenir Book"/>
                <a:cs typeface="Avenir Book"/>
              </a:rPr>
              <a:t>different</a:t>
            </a:r>
            <a:r>
              <a:rPr lang="fr-FR" sz="1600" dirty="0">
                <a:solidFill>
                  <a:srgbClr val="000000"/>
                </a:solidFill>
                <a:latin typeface="Avenir Book"/>
                <a:cs typeface="Avenir Book"/>
              </a:rPr>
              <a:t> populations.</a:t>
            </a:r>
          </a:p>
        </p:txBody>
      </p:sp>
    </p:spTree>
    <p:extLst>
      <p:ext uri="{BB962C8B-B14F-4D97-AF65-F5344CB8AC3E}">
        <p14:creationId xmlns:p14="http://schemas.microsoft.com/office/powerpoint/2010/main" val="20779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868" y="1556792"/>
            <a:ext cx="9441295" cy="5688632"/>
          </a:xfrm>
          <a:prstGeom prst="rect">
            <a:avLst/>
          </a:prstGeom>
        </p:spPr>
      </p:pic>
      <p:pic>
        <p:nvPicPr>
          <p:cNvPr id="3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29"/>
          <a:stretch/>
        </p:blipFill>
        <p:spPr bwMode="auto">
          <a:xfrm>
            <a:off x="0" y="330201"/>
            <a:ext cx="9144000" cy="146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19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Image 3" descr="Capture d’écran 2017-10-02 à 04.42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45151" r="44241" b="28804"/>
          <a:stretch>
            <a:fillRect/>
          </a:stretch>
        </p:blipFill>
        <p:spPr bwMode="auto">
          <a:xfrm>
            <a:off x="1697761" y="2135745"/>
            <a:ext cx="5780160" cy="194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8" name="Grouper 3"/>
          <p:cNvGrpSpPr>
            <a:grpSpLocks/>
          </p:cNvGrpSpPr>
          <p:nvPr/>
        </p:nvGrpSpPr>
        <p:grpSpPr bwMode="auto">
          <a:xfrm>
            <a:off x="5813280" y="3493807"/>
            <a:ext cx="1566720" cy="617825"/>
            <a:chOff x="6408464" y="3851845"/>
            <a:chExt cx="1728192" cy="680916"/>
          </a:xfrm>
        </p:grpSpPr>
        <p:sp>
          <p:nvSpPr>
            <p:cNvPr id="19484" name="Rectangle 2"/>
            <p:cNvSpPr>
              <a:spLocks noChangeArrowheads="1"/>
            </p:cNvSpPr>
            <p:nvPr/>
          </p:nvSpPr>
          <p:spPr bwMode="auto">
            <a:xfrm>
              <a:off x="6408464" y="4100713"/>
              <a:ext cx="172819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485" name="Rectangle 6"/>
            <p:cNvSpPr>
              <a:spLocks noChangeArrowheads="1"/>
            </p:cNvSpPr>
            <p:nvPr/>
          </p:nvSpPr>
          <p:spPr bwMode="auto">
            <a:xfrm>
              <a:off x="6408464" y="3851845"/>
              <a:ext cx="279648" cy="246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9459" name="Grouper 12"/>
          <p:cNvGrpSpPr>
            <a:grpSpLocks/>
          </p:cNvGrpSpPr>
          <p:nvPr/>
        </p:nvGrpSpPr>
        <p:grpSpPr bwMode="auto">
          <a:xfrm>
            <a:off x="1065600" y="2514504"/>
            <a:ext cx="924480" cy="1568325"/>
            <a:chOff x="1007864" y="2483693"/>
            <a:chExt cx="1020113" cy="1728192"/>
          </a:xfrm>
        </p:grpSpPr>
        <p:pic>
          <p:nvPicPr>
            <p:cNvPr id="1948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07864" y="2483693"/>
              <a:ext cx="1020113" cy="172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83" name="Rectangle 10"/>
            <p:cNvSpPr>
              <a:spLocks noChangeArrowheads="1"/>
            </p:cNvSpPr>
            <p:nvPr/>
          </p:nvSpPr>
          <p:spPr bwMode="auto">
            <a:xfrm>
              <a:off x="1062787" y="3442577"/>
              <a:ext cx="360040" cy="1440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15" name="Connecteur droit 14"/>
          <p:cNvCxnSpPr/>
          <p:nvPr/>
        </p:nvCxnSpPr>
        <p:spPr bwMode="auto">
          <a:xfrm>
            <a:off x="1794240" y="2585072"/>
            <a:ext cx="195840" cy="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Connecteur droit 16"/>
          <p:cNvCxnSpPr/>
          <p:nvPr/>
        </p:nvCxnSpPr>
        <p:spPr bwMode="auto">
          <a:xfrm>
            <a:off x="1794240" y="4046825"/>
            <a:ext cx="195840" cy="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Connecteur droit 17"/>
          <p:cNvCxnSpPr/>
          <p:nvPr/>
        </p:nvCxnSpPr>
        <p:spPr bwMode="auto">
          <a:xfrm>
            <a:off x="1025280" y="2579311"/>
            <a:ext cx="45648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9463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0" y="2579311"/>
            <a:ext cx="587520" cy="49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4" name="Grouper 24"/>
          <p:cNvGrpSpPr>
            <a:grpSpLocks/>
          </p:cNvGrpSpPr>
          <p:nvPr/>
        </p:nvGrpSpPr>
        <p:grpSpPr bwMode="auto">
          <a:xfrm>
            <a:off x="1136161" y="2383451"/>
            <a:ext cx="393120" cy="437806"/>
            <a:chOff x="575816" y="3297678"/>
            <a:chExt cx="432048" cy="482159"/>
          </a:xfrm>
        </p:grpSpPr>
        <p:sp>
          <p:nvSpPr>
            <p:cNvPr id="19479" name="Ellipse 20"/>
            <p:cNvSpPr>
              <a:spLocks noChangeArrowheads="1"/>
            </p:cNvSpPr>
            <p:nvPr/>
          </p:nvSpPr>
          <p:spPr bwMode="auto">
            <a:xfrm>
              <a:off x="575816" y="3347789"/>
              <a:ext cx="432048" cy="43204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cxnSp>
          <p:nvCxnSpPr>
            <p:cNvPr id="23" name="Connecteur droit avec flèche 22"/>
            <p:cNvCxnSpPr/>
            <p:nvPr/>
          </p:nvCxnSpPr>
          <p:spPr bwMode="auto">
            <a:xfrm flipV="1">
              <a:off x="792631" y="3464213"/>
              <a:ext cx="144017" cy="252182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481" name="ZoneTexte 23"/>
            <p:cNvSpPr txBox="1">
              <a:spLocks noChangeArrowheads="1"/>
            </p:cNvSpPr>
            <p:nvPr/>
          </p:nvSpPr>
          <p:spPr bwMode="auto">
            <a:xfrm>
              <a:off x="650372" y="3297678"/>
              <a:ext cx="329797" cy="28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100">
                  <a:solidFill>
                    <a:srgbClr val="000000"/>
                  </a:solidFill>
                </a:rPr>
                <a:t>A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2998080" y="2769411"/>
            <a:ext cx="763658" cy="253033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>
              <a:defRPr/>
            </a:pPr>
            <a:r>
              <a:rPr lang="fr-F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nanopore </a:t>
            </a:r>
            <a:endParaRPr lang="fr-FR" sz="1100"/>
          </a:p>
        </p:txBody>
      </p:sp>
      <p:sp>
        <p:nvSpPr>
          <p:cNvPr id="29" name="Rectangle 28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19467" name="Rectangle 1"/>
          <p:cNvSpPr>
            <a:spLocks noChangeArrowheads="1"/>
          </p:cNvSpPr>
          <p:nvPr/>
        </p:nvSpPr>
        <p:spPr bwMode="auto">
          <a:xfrm>
            <a:off x="1632960" y="227544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BASIC CONCEPTS</a:t>
            </a:r>
          </a:p>
        </p:txBody>
      </p:sp>
      <p:pic>
        <p:nvPicPr>
          <p:cNvPr id="19468" name="Image 3" descr="Capture d’écran 2017-10-02 à 04.42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70174" r="44241" b="14703"/>
          <a:stretch>
            <a:fillRect/>
          </a:stretch>
        </p:blipFill>
        <p:spPr bwMode="auto">
          <a:xfrm>
            <a:off x="1697761" y="4653129"/>
            <a:ext cx="5780160" cy="11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141280" y="1795869"/>
            <a:ext cx="1493275" cy="3145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>
              <a:defRPr/>
            </a:pPr>
            <a:r>
              <a:rPr lang="fr-FR" sz="1500">
                <a:solidFill>
                  <a:schemeClr val="tx1">
                    <a:lumMod val="50000"/>
                    <a:lumOff val="50000"/>
                  </a:schemeClr>
                </a:solidFill>
              </a:rPr>
              <a:t>Upper chamber</a:t>
            </a:r>
            <a:endParaRPr lang="fr-FR" sz="1500"/>
          </a:p>
        </p:txBody>
      </p:sp>
      <p:sp>
        <p:nvSpPr>
          <p:cNvPr id="28" name="Rectangle 27"/>
          <p:cNvSpPr/>
          <p:nvPr/>
        </p:nvSpPr>
        <p:spPr>
          <a:xfrm>
            <a:off x="2141280" y="4114512"/>
            <a:ext cx="1493275" cy="3145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>
              <a:defRPr/>
            </a:pPr>
            <a:r>
              <a:rPr lang="fr-FR" sz="1500">
                <a:solidFill>
                  <a:schemeClr val="tx1">
                    <a:lumMod val="50000"/>
                    <a:lumOff val="50000"/>
                  </a:schemeClr>
                </a:solidFill>
              </a:rPr>
              <a:t>Lower chamber</a:t>
            </a:r>
            <a:endParaRPr lang="fr-FR" sz="1500"/>
          </a:p>
        </p:txBody>
      </p:sp>
      <p:sp>
        <p:nvSpPr>
          <p:cNvPr id="30" name="Rectangle 29"/>
          <p:cNvSpPr/>
          <p:nvPr/>
        </p:nvSpPr>
        <p:spPr>
          <a:xfrm>
            <a:off x="2936161" y="2272559"/>
            <a:ext cx="990890" cy="2530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>
              <a:defRPr/>
            </a:pPr>
            <a:r>
              <a:rPr lang="fr-F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Ionic solution</a:t>
            </a:r>
            <a:endParaRPr lang="fr-FR" sz="1100"/>
          </a:p>
        </p:txBody>
      </p:sp>
      <p:sp>
        <p:nvSpPr>
          <p:cNvPr id="32" name="Rectangle 31"/>
          <p:cNvSpPr/>
          <p:nvPr/>
        </p:nvSpPr>
        <p:spPr>
          <a:xfrm>
            <a:off x="2936161" y="3755915"/>
            <a:ext cx="990890" cy="2530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>
              <a:defRPr/>
            </a:pPr>
            <a:r>
              <a:rPr lang="fr-F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Ionic solution</a:t>
            </a:r>
            <a:endParaRPr lang="fr-FR" sz="1100"/>
          </a:p>
        </p:txBody>
      </p:sp>
      <p:cxnSp>
        <p:nvCxnSpPr>
          <p:cNvPr id="31" name="Connecteur droit avec flèche 30"/>
          <p:cNvCxnSpPr/>
          <p:nvPr/>
        </p:nvCxnSpPr>
        <p:spPr bwMode="auto">
          <a:xfrm>
            <a:off x="2024640" y="5584906"/>
            <a:ext cx="163296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>
          <a:xfrm>
            <a:off x="3205440" y="5605069"/>
            <a:ext cx="446827" cy="2530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>
              <a:defRPr/>
            </a:pPr>
            <a:r>
              <a:rPr lang="fr-F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lang="fr-FR" sz="1100"/>
          </a:p>
        </p:txBody>
      </p:sp>
      <p:cxnSp>
        <p:nvCxnSpPr>
          <p:cNvPr id="34" name="Connecteur droit avec flèche 33"/>
          <p:cNvCxnSpPr/>
          <p:nvPr/>
        </p:nvCxnSpPr>
        <p:spPr bwMode="auto">
          <a:xfrm>
            <a:off x="3918241" y="5584906"/>
            <a:ext cx="163296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5100481" y="5605069"/>
            <a:ext cx="446827" cy="2530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>
              <a:defRPr/>
            </a:pPr>
            <a:r>
              <a:rPr lang="fr-F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lang="fr-FR" sz="1100"/>
          </a:p>
        </p:txBody>
      </p:sp>
      <p:cxnSp>
        <p:nvCxnSpPr>
          <p:cNvPr id="36" name="Connecteur droit avec flèche 35"/>
          <p:cNvCxnSpPr/>
          <p:nvPr/>
        </p:nvCxnSpPr>
        <p:spPr bwMode="auto">
          <a:xfrm>
            <a:off x="5768640" y="5594988"/>
            <a:ext cx="163296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Rectangle 36"/>
          <p:cNvSpPr/>
          <p:nvPr/>
        </p:nvSpPr>
        <p:spPr>
          <a:xfrm>
            <a:off x="6949441" y="5615150"/>
            <a:ext cx="446827" cy="2530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>
              <a:defRPr/>
            </a:pPr>
            <a:r>
              <a:rPr lang="fr-F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373108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19467" name="Rectangle 1"/>
          <p:cNvSpPr>
            <a:spLocks noChangeArrowheads="1"/>
          </p:cNvSpPr>
          <p:nvPr/>
        </p:nvSpPr>
        <p:spPr bwMode="auto">
          <a:xfrm>
            <a:off x="1632960" y="227544"/>
            <a:ext cx="5878080" cy="4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2200" b="1">
                <a:solidFill>
                  <a:srgbClr val="110AFF"/>
                </a:solidFill>
                <a:latin typeface="Avenir Light"/>
                <a:cs typeface="Avenir Light"/>
              </a:rPr>
              <a:t>BASIC CONCEPTS</a:t>
            </a:r>
          </a:p>
        </p:txBody>
      </p:sp>
      <p:grpSp>
        <p:nvGrpSpPr>
          <p:cNvPr id="2" name="Grouper 1"/>
          <p:cNvGrpSpPr/>
          <p:nvPr/>
        </p:nvGrpSpPr>
        <p:grpSpPr>
          <a:xfrm>
            <a:off x="718560" y="1412776"/>
            <a:ext cx="7237816" cy="4493158"/>
            <a:chOff x="718560" y="1795869"/>
            <a:chExt cx="6759361" cy="4106820"/>
          </a:xfrm>
        </p:grpSpPr>
        <p:pic>
          <p:nvPicPr>
            <p:cNvPr id="19457" name="Image 3" descr="Capture d’écran 2017-10-02 à 04.42.0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4" t="45151" r="44241" b="28804"/>
            <a:stretch>
              <a:fillRect/>
            </a:stretch>
          </p:blipFill>
          <p:spPr bwMode="auto">
            <a:xfrm>
              <a:off x="1697761" y="2135745"/>
              <a:ext cx="5780160" cy="194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458" name="Grouper 3"/>
            <p:cNvGrpSpPr>
              <a:grpSpLocks/>
            </p:cNvGrpSpPr>
            <p:nvPr/>
          </p:nvGrpSpPr>
          <p:grpSpPr bwMode="auto">
            <a:xfrm>
              <a:off x="5813280" y="3493807"/>
              <a:ext cx="1566720" cy="617825"/>
              <a:chOff x="6408464" y="3851845"/>
              <a:chExt cx="1728192" cy="680916"/>
            </a:xfrm>
          </p:grpSpPr>
          <p:sp>
            <p:nvSpPr>
              <p:cNvPr id="19484" name="Rectangle 2"/>
              <p:cNvSpPr>
                <a:spLocks noChangeArrowheads="1"/>
              </p:cNvSpPr>
              <p:nvPr/>
            </p:nvSpPr>
            <p:spPr bwMode="auto">
              <a:xfrm>
                <a:off x="6408464" y="4100713"/>
                <a:ext cx="1728192" cy="4320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1500"/>
              </a:p>
            </p:txBody>
          </p:sp>
          <p:sp>
            <p:nvSpPr>
              <p:cNvPr id="19485" name="Rectangle 6"/>
              <p:cNvSpPr>
                <a:spLocks noChangeArrowheads="1"/>
              </p:cNvSpPr>
              <p:nvPr/>
            </p:nvSpPr>
            <p:spPr bwMode="auto">
              <a:xfrm>
                <a:off x="6408464" y="3851845"/>
                <a:ext cx="279648" cy="2468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1500"/>
              </a:p>
            </p:txBody>
          </p:sp>
        </p:grpSp>
        <p:grpSp>
          <p:nvGrpSpPr>
            <p:cNvPr id="19459" name="Grouper 12"/>
            <p:cNvGrpSpPr>
              <a:grpSpLocks/>
            </p:cNvGrpSpPr>
            <p:nvPr/>
          </p:nvGrpSpPr>
          <p:grpSpPr bwMode="auto">
            <a:xfrm>
              <a:off x="1065600" y="2514504"/>
              <a:ext cx="924480" cy="1568325"/>
              <a:chOff x="1007864" y="2483693"/>
              <a:chExt cx="1020113" cy="1728192"/>
            </a:xfrm>
          </p:grpSpPr>
          <p:pic>
            <p:nvPicPr>
              <p:cNvPr id="19482" name="Imag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07864" y="2483693"/>
                <a:ext cx="1020113" cy="1728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483" name="Rectangle 10"/>
              <p:cNvSpPr>
                <a:spLocks noChangeArrowheads="1"/>
              </p:cNvSpPr>
              <p:nvPr/>
            </p:nvSpPr>
            <p:spPr bwMode="auto">
              <a:xfrm>
                <a:off x="1062787" y="3442577"/>
                <a:ext cx="360040" cy="14401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 sz="1500"/>
              </a:p>
            </p:txBody>
          </p:sp>
        </p:grpSp>
        <p:cxnSp>
          <p:nvCxnSpPr>
            <p:cNvPr id="15" name="Connecteur droit 14"/>
            <p:cNvCxnSpPr/>
            <p:nvPr/>
          </p:nvCxnSpPr>
          <p:spPr bwMode="auto">
            <a:xfrm>
              <a:off x="1794240" y="2585072"/>
              <a:ext cx="195840" cy="0"/>
            </a:xfrm>
            <a:prstGeom prst="line">
              <a:avLst/>
            </a:prstGeom>
            <a:solidFill>
              <a:srgbClr val="00B8FF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Connecteur droit 16"/>
            <p:cNvCxnSpPr/>
            <p:nvPr/>
          </p:nvCxnSpPr>
          <p:spPr bwMode="auto">
            <a:xfrm>
              <a:off x="1794240" y="4046825"/>
              <a:ext cx="195840" cy="0"/>
            </a:xfrm>
            <a:prstGeom prst="line">
              <a:avLst/>
            </a:prstGeom>
            <a:solidFill>
              <a:srgbClr val="00B8FF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Connecteur droit 17"/>
            <p:cNvCxnSpPr/>
            <p:nvPr/>
          </p:nvCxnSpPr>
          <p:spPr bwMode="auto">
            <a:xfrm>
              <a:off x="1025280" y="2579311"/>
              <a:ext cx="45648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9463" name="Imag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60" y="2579311"/>
              <a:ext cx="587520" cy="499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464" name="Grouper 24"/>
            <p:cNvGrpSpPr>
              <a:grpSpLocks/>
            </p:cNvGrpSpPr>
            <p:nvPr/>
          </p:nvGrpSpPr>
          <p:grpSpPr bwMode="auto">
            <a:xfrm>
              <a:off x="1136161" y="2383451"/>
              <a:ext cx="393120" cy="437806"/>
              <a:chOff x="575816" y="3297678"/>
              <a:chExt cx="432048" cy="482159"/>
            </a:xfrm>
          </p:grpSpPr>
          <p:sp>
            <p:nvSpPr>
              <p:cNvPr id="19479" name="Ellipse 20"/>
              <p:cNvSpPr>
                <a:spLocks noChangeArrowheads="1"/>
              </p:cNvSpPr>
              <p:nvPr/>
            </p:nvSpPr>
            <p:spPr bwMode="auto">
              <a:xfrm>
                <a:off x="575816" y="3347789"/>
                <a:ext cx="432048" cy="432048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 sz="1500"/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 bwMode="auto">
              <a:xfrm flipV="1">
                <a:off x="792631" y="3464213"/>
                <a:ext cx="144017" cy="252182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9481" name="ZoneTexte 23"/>
              <p:cNvSpPr txBox="1">
                <a:spLocks noChangeArrowheads="1"/>
              </p:cNvSpPr>
              <p:nvPr/>
            </p:nvSpPr>
            <p:spPr bwMode="auto">
              <a:xfrm>
                <a:off x="650372" y="3297678"/>
                <a:ext cx="321158" cy="325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500">
                    <a:solidFill>
                      <a:srgbClr val="000000"/>
                    </a:solidFill>
                  </a:rPr>
                  <a:t>A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2998080" y="2769411"/>
              <a:ext cx="967831" cy="287539"/>
            </a:xfrm>
            <a:prstGeom prst="rect">
              <a:avLst/>
            </a:prstGeom>
            <a:noFill/>
          </p:spPr>
          <p:txBody>
            <a:bodyPr wrap="none" lIns="82945" tIns="41473" rIns="82945" bIns="41473">
              <a:spAutoFit/>
            </a:bodyPr>
            <a:lstStyle/>
            <a:p>
              <a:pPr>
                <a:defRPr/>
              </a:pPr>
              <a:r>
                <a:rPr lang="fr-FR" sz="15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nanopore </a:t>
              </a:r>
              <a:endParaRPr lang="fr-FR" sz="1500"/>
            </a:p>
          </p:txBody>
        </p:sp>
        <p:pic>
          <p:nvPicPr>
            <p:cNvPr id="19468" name="Image 3" descr="Capture d’écran 2017-10-02 à 04.42.0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4" t="70174" r="44241" b="14703"/>
            <a:stretch>
              <a:fillRect/>
            </a:stretch>
          </p:blipFill>
          <p:spPr bwMode="auto">
            <a:xfrm>
              <a:off x="1697761" y="4653129"/>
              <a:ext cx="5780160" cy="1127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141280" y="1795869"/>
              <a:ext cx="1397481" cy="287539"/>
            </a:xfrm>
            <a:prstGeom prst="rect">
              <a:avLst/>
            </a:prstGeom>
          </p:spPr>
          <p:txBody>
            <a:bodyPr wrap="none" lIns="82945" tIns="41473" rIns="82945" bIns="41473">
              <a:spAutoFit/>
            </a:bodyPr>
            <a:lstStyle/>
            <a:p>
              <a:pPr>
                <a:defRPr/>
              </a:pPr>
              <a:r>
                <a:rPr lang="fr-FR" sz="15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Upper chamber</a:t>
              </a:r>
              <a:endParaRPr lang="fr-FR" sz="15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141280" y="4114512"/>
              <a:ext cx="1397481" cy="287539"/>
            </a:xfrm>
            <a:prstGeom prst="rect">
              <a:avLst/>
            </a:prstGeom>
          </p:spPr>
          <p:txBody>
            <a:bodyPr wrap="none" lIns="82945" tIns="41473" rIns="82945" bIns="41473">
              <a:spAutoFit/>
            </a:bodyPr>
            <a:lstStyle/>
            <a:p>
              <a:pPr>
                <a:defRPr/>
              </a:pPr>
              <a:r>
                <a:rPr lang="fr-FR" sz="15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Lower chamber</a:t>
              </a:r>
              <a:endParaRPr lang="fr-FR" sz="15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936161" y="2272559"/>
              <a:ext cx="1207356" cy="287539"/>
            </a:xfrm>
            <a:prstGeom prst="rect">
              <a:avLst/>
            </a:prstGeom>
          </p:spPr>
          <p:txBody>
            <a:bodyPr wrap="none" lIns="82945" tIns="41473" rIns="82945" bIns="41473">
              <a:spAutoFit/>
            </a:bodyPr>
            <a:lstStyle/>
            <a:p>
              <a:pPr>
                <a:defRPr/>
              </a:pPr>
              <a:r>
                <a:rPr lang="fr-FR" sz="15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Ionic solution</a:t>
              </a:r>
              <a:endParaRPr lang="fr-FR" sz="15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36161" y="3755915"/>
              <a:ext cx="1207356" cy="287539"/>
            </a:xfrm>
            <a:prstGeom prst="rect">
              <a:avLst/>
            </a:prstGeom>
          </p:spPr>
          <p:txBody>
            <a:bodyPr wrap="none" lIns="82945" tIns="41473" rIns="82945" bIns="41473">
              <a:spAutoFit/>
            </a:bodyPr>
            <a:lstStyle/>
            <a:p>
              <a:pPr>
                <a:defRPr/>
              </a:pPr>
              <a:r>
                <a:rPr lang="fr-FR" sz="15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Ionic solution</a:t>
              </a:r>
              <a:endParaRPr lang="fr-FR" sz="1500"/>
            </a:p>
          </p:txBody>
        </p:sp>
        <p:cxnSp>
          <p:nvCxnSpPr>
            <p:cNvPr id="31" name="Connecteur droit avec flèche 30"/>
            <p:cNvCxnSpPr/>
            <p:nvPr/>
          </p:nvCxnSpPr>
          <p:spPr bwMode="auto">
            <a:xfrm>
              <a:off x="2024640" y="5584906"/>
              <a:ext cx="16329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Rectangle 32"/>
            <p:cNvSpPr/>
            <p:nvPr/>
          </p:nvSpPr>
          <p:spPr>
            <a:xfrm>
              <a:off x="3205440" y="5605069"/>
              <a:ext cx="496264" cy="287539"/>
            </a:xfrm>
            <a:prstGeom prst="rect">
              <a:avLst/>
            </a:prstGeom>
          </p:spPr>
          <p:txBody>
            <a:bodyPr wrap="none" lIns="82945" tIns="41473" rIns="82945" bIns="41473">
              <a:spAutoFit/>
            </a:bodyPr>
            <a:lstStyle/>
            <a:p>
              <a:pPr>
                <a:defRPr/>
              </a:pPr>
              <a:r>
                <a:rPr lang="fr-FR" sz="15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time</a:t>
              </a:r>
              <a:endParaRPr lang="fr-FR" sz="1500"/>
            </a:p>
          </p:txBody>
        </p:sp>
        <p:cxnSp>
          <p:nvCxnSpPr>
            <p:cNvPr id="34" name="Connecteur droit avec flèche 33"/>
            <p:cNvCxnSpPr/>
            <p:nvPr/>
          </p:nvCxnSpPr>
          <p:spPr bwMode="auto">
            <a:xfrm>
              <a:off x="3918241" y="5584906"/>
              <a:ext cx="16329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Rectangle 34"/>
            <p:cNvSpPr/>
            <p:nvPr/>
          </p:nvSpPr>
          <p:spPr>
            <a:xfrm>
              <a:off x="5100481" y="5605069"/>
              <a:ext cx="496264" cy="287539"/>
            </a:xfrm>
            <a:prstGeom prst="rect">
              <a:avLst/>
            </a:prstGeom>
          </p:spPr>
          <p:txBody>
            <a:bodyPr wrap="none" lIns="82945" tIns="41473" rIns="82945" bIns="41473">
              <a:spAutoFit/>
            </a:bodyPr>
            <a:lstStyle/>
            <a:p>
              <a:pPr>
                <a:defRPr/>
              </a:pPr>
              <a:r>
                <a:rPr lang="fr-FR" sz="15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time</a:t>
              </a:r>
              <a:endParaRPr lang="fr-FR" sz="1500"/>
            </a:p>
          </p:txBody>
        </p:sp>
        <p:cxnSp>
          <p:nvCxnSpPr>
            <p:cNvPr id="36" name="Connecteur droit avec flèche 35"/>
            <p:cNvCxnSpPr/>
            <p:nvPr/>
          </p:nvCxnSpPr>
          <p:spPr bwMode="auto">
            <a:xfrm>
              <a:off x="5768640" y="5594988"/>
              <a:ext cx="16329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7" name="Rectangle 36"/>
            <p:cNvSpPr/>
            <p:nvPr/>
          </p:nvSpPr>
          <p:spPr>
            <a:xfrm>
              <a:off x="6949441" y="5615150"/>
              <a:ext cx="496264" cy="287539"/>
            </a:xfrm>
            <a:prstGeom prst="rect">
              <a:avLst/>
            </a:prstGeom>
          </p:spPr>
          <p:txBody>
            <a:bodyPr wrap="none" lIns="82945" tIns="41473" rIns="82945" bIns="41473">
              <a:spAutoFit/>
            </a:bodyPr>
            <a:lstStyle/>
            <a:p>
              <a:pPr>
                <a:defRPr/>
              </a:pPr>
              <a:r>
                <a:rPr lang="fr-FR" sz="15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time</a:t>
              </a:r>
              <a:endParaRPr lang="fr-FR" sz="1500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218168" y="5949280"/>
            <a:ext cx="3561744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1989 David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Dreamer’s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notebook 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8" y="415687"/>
            <a:ext cx="3693787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4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solidFill>
                <a:srgbClr val="110AFF"/>
              </a:solidFill>
            </a:endParaRPr>
          </a:p>
        </p:txBody>
      </p:sp>
      <p:sp>
        <p:nvSpPr>
          <p:cNvPr id="20482" name="Rectangle 1"/>
          <p:cNvSpPr>
            <a:spLocks noChangeArrowheads="1"/>
          </p:cNvSpPr>
          <p:nvPr/>
        </p:nvSpPr>
        <p:spPr bwMode="auto">
          <a:xfrm>
            <a:off x="1632960" y="227544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BASIC CONCEPTS</a:t>
            </a:r>
          </a:p>
        </p:txBody>
      </p:sp>
      <p:grpSp>
        <p:nvGrpSpPr>
          <p:cNvPr id="20483" name="Grouper 4"/>
          <p:cNvGrpSpPr>
            <a:grpSpLocks/>
          </p:cNvGrpSpPr>
          <p:nvPr/>
        </p:nvGrpSpPr>
        <p:grpSpPr bwMode="auto">
          <a:xfrm>
            <a:off x="0" y="1394067"/>
            <a:ext cx="9144000" cy="4065547"/>
            <a:chOff x="0" y="1536700"/>
            <a:chExt cx="10080625" cy="4481513"/>
          </a:xfrm>
        </p:grpSpPr>
        <p:grpSp>
          <p:nvGrpSpPr>
            <p:cNvPr id="20484" name="Grouper 4"/>
            <p:cNvGrpSpPr>
              <a:grpSpLocks/>
            </p:cNvGrpSpPr>
            <p:nvPr/>
          </p:nvGrpSpPr>
          <p:grpSpPr bwMode="auto">
            <a:xfrm>
              <a:off x="0" y="1536700"/>
              <a:ext cx="10080625" cy="4481513"/>
              <a:chOff x="0" y="1536700"/>
              <a:chExt cx="10080625" cy="4481513"/>
            </a:xfrm>
          </p:grpSpPr>
          <p:pic>
            <p:nvPicPr>
              <p:cNvPr id="20490" name="Imag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536700"/>
                <a:ext cx="10080625" cy="448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491" name="Imag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850" y="1763613"/>
                <a:ext cx="774014" cy="592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492" name="Imag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6296" y="1691605"/>
                <a:ext cx="774014" cy="592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493" name="Imag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6176" y="3779837"/>
                <a:ext cx="774014" cy="592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494" name="Imag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152" y="5292005"/>
                <a:ext cx="774014" cy="592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485" name="ZoneTexte 8"/>
            <p:cNvSpPr txBox="1">
              <a:spLocks noChangeArrowheads="1"/>
            </p:cNvSpPr>
            <p:nvPr/>
          </p:nvSpPr>
          <p:spPr bwMode="auto">
            <a:xfrm>
              <a:off x="2663825" y="5435600"/>
              <a:ext cx="371245" cy="37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600">
                  <a:solidFill>
                    <a:srgbClr val="000000"/>
                  </a:solidFill>
                </a:rPr>
                <a:t>5’</a:t>
              </a:r>
            </a:p>
          </p:txBody>
        </p:sp>
        <p:pic>
          <p:nvPicPr>
            <p:cNvPr id="20486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488" y="1666875"/>
              <a:ext cx="534987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7" name="ZoneTexte 8"/>
            <p:cNvSpPr txBox="1">
              <a:spLocks noChangeArrowheads="1"/>
            </p:cNvSpPr>
            <p:nvPr/>
          </p:nvSpPr>
          <p:spPr bwMode="auto">
            <a:xfrm>
              <a:off x="359793" y="2379484"/>
              <a:ext cx="1981342" cy="983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300">
                  <a:solidFill>
                    <a:srgbClr val="000000"/>
                  </a:solidFill>
                </a:rPr>
                <a:t>DNA polymerase</a:t>
              </a:r>
            </a:p>
            <a:p>
              <a:r>
                <a:rPr lang="fr-FR" sz="1300">
                  <a:solidFill>
                    <a:srgbClr val="000000"/>
                  </a:solidFill>
                </a:rPr>
                <a:t>or helicase ratchets</a:t>
              </a:r>
            </a:p>
            <a:p>
              <a:r>
                <a:rPr lang="fr-FR" sz="1300">
                  <a:solidFill>
                    <a:srgbClr val="000000"/>
                  </a:solidFill>
                </a:rPr>
                <a:t>DNA through the pore</a:t>
              </a:r>
            </a:p>
            <a:p>
              <a:r>
                <a:rPr lang="fr-FR" sz="1300" b="1">
                  <a:solidFill>
                    <a:srgbClr val="000000"/>
                  </a:solidFill>
                </a:rPr>
                <a:t>one base per step </a:t>
              </a:r>
            </a:p>
          </p:txBody>
        </p:sp>
        <p:cxnSp>
          <p:nvCxnSpPr>
            <p:cNvPr id="4" name="Connecteur droit avec flèche 3"/>
            <p:cNvCxnSpPr/>
            <p:nvPr/>
          </p:nvCxnSpPr>
          <p:spPr bwMode="auto">
            <a:xfrm>
              <a:off x="1944688" y="3275013"/>
              <a:ext cx="287337" cy="217487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20489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9741" y="5292005"/>
              <a:ext cx="534987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ZoneTexte 6"/>
          <p:cNvSpPr txBox="1">
            <a:spLocks noChangeArrowheads="1"/>
          </p:cNvSpPr>
          <p:nvPr/>
        </p:nvSpPr>
        <p:spPr bwMode="auto">
          <a:xfrm>
            <a:off x="3064828" y="3459076"/>
            <a:ext cx="1474264" cy="93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300" i="1">
                <a:solidFill>
                  <a:srgbClr val="000000"/>
                </a:solidFill>
              </a:rPr>
              <a:t>E. Coli a</a:t>
            </a:r>
            <a:r>
              <a:rPr lang="fr-FR" sz="1300">
                <a:solidFill>
                  <a:srgbClr val="000000"/>
                </a:solidFill>
              </a:rPr>
              <a:t>myloid</a:t>
            </a:r>
          </a:p>
          <a:p>
            <a:pPr algn="ctr"/>
            <a:r>
              <a:rPr lang="fr-FR" sz="1300">
                <a:solidFill>
                  <a:srgbClr val="000000"/>
                </a:solidFill>
              </a:rPr>
              <a:t>secretion channel</a:t>
            </a:r>
          </a:p>
          <a:p>
            <a:pPr algn="ctr"/>
            <a:r>
              <a:rPr lang="fr-FR" sz="1300">
                <a:solidFill>
                  <a:srgbClr val="000000"/>
                </a:solidFill>
              </a:rPr>
              <a:t>CsgG</a:t>
            </a:r>
            <a:endParaRPr lang="fr-FR" sz="1300">
              <a:solidFill>
                <a:srgbClr val="FF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fr-FR" sz="1300" b="1">
                <a:solidFill>
                  <a:srgbClr val="FF0000"/>
                </a:solidFill>
              </a:rPr>
              <a:t>450 b/sec</a:t>
            </a:r>
            <a:endParaRPr lang="fr-FR" sz="13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1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ZoneTexte 5"/>
          <p:cNvSpPr txBox="1">
            <a:spLocks noChangeArrowheads="1"/>
          </p:cNvSpPr>
          <p:nvPr/>
        </p:nvSpPr>
        <p:spPr bwMode="auto">
          <a:xfrm>
            <a:off x="701771" y="1225689"/>
            <a:ext cx="1932011" cy="48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300">
                <a:solidFill>
                  <a:srgbClr val="000000"/>
                </a:solidFill>
              </a:rPr>
              <a:t>alpha-hemolysin from</a:t>
            </a:r>
          </a:p>
          <a:p>
            <a:pPr algn="ctr"/>
            <a:r>
              <a:rPr lang="fr-FR" sz="1300" i="1">
                <a:solidFill>
                  <a:srgbClr val="000000"/>
                </a:solidFill>
              </a:rPr>
              <a:t>Staphylococcus aureus</a:t>
            </a:r>
          </a:p>
        </p:txBody>
      </p:sp>
      <p:sp>
        <p:nvSpPr>
          <p:cNvPr id="35842" name="ZoneTexte 6"/>
          <p:cNvSpPr txBox="1">
            <a:spLocks noChangeArrowheads="1"/>
          </p:cNvSpPr>
          <p:nvPr/>
        </p:nvSpPr>
        <p:spPr bwMode="auto">
          <a:xfrm>
            <a:off x="3581941" y="1208287"/>
            <a:ext cx="2190871" cy="48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300">
                <a:solidFill>
                  <a:srgbClr val="000000"/>
                </a:solidFill>
              </a:rPr>
              <a:t>Porin from</a:t>
            </a:r>
          </a:p>
          <a:p>
            <a:pPr algn="ctr"/>
            <a:r>
              <a:rPr lang="fr-FR" sz="1300" i="1">
                <a:solidFill>
                  <a:srgbClr val="000000"/>
                </a:solidFill>
              </a:rPr>
              <a:t>Mycobacterium smegmatis</a:t>
            </a:r>
          </a:p>
        </p:txBody>
      </p:sp>
      <p:grpSp>
        <p:nvGrpSpPr>
          <p:cNvPr id="35843" name="Grouper 2"/>
          <p:cNvGrpSpPr>
            <a:grpSpLocks/>
          </p:cNvGrpSpPr>
          <p:nvPr/>
        </p:nvGrpSpPr>
        <p:grpSpPr bwMode="auto">
          <a:xfrm>
            <a:off x="3203536" y="1650414"/>
            <a:ext cx="3130754" cy="2341686"/>
            <a:chOff x="4454451" y="3106738"/>
            <a:chExt cx="3955335" cy="2967037"/>
          </a:xfrm>
        </p:grpSpPr>
        <p:pic>
          <p:nvPicPr>
            <p:cNvPr id="35869" name="Imag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451" y="3106738"/>
              <a:ext cx="3033712" cy="2967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70" name="ZoneTexte 9"/>
            <p:cNvSpPr txBox="1">
              <a:spLocks noChangeArrowheads="1"/>
            </p:cNvSpPr>
            <p:nvPr/>
          </p:nvSpPr>
          <p:spPr bwMode="auto">
            <a:xfrm>
              <a:off x="6911901" y="5364163"/>
              <a:ext cx="1497885" cy="499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>
                  <a:solidFill>
                    <a:srgbClr val="000000"/>
                  </a:solidFill>
                </a:rPr>
                <a:t>Short</a:t>
              </a:r>
            </a:p>
            <a:p>
              <a:pPr>
                <a:lnSpc>
                  <a:spcPct val="80000"/>
                </a:lnSpc>
              </a:pPr>
              <a:r>
                <a:rPr lang="fr-FR" sz="1200">
                  <a:solidFill>
                    <a:srgbClr val="000000"/>
                  </a:solidFill>
                </a:rPr>
                <a:t>sensing region</a:t>
              </a:r>
            </a:p>
          </p:txBody>
        </p:sp>
      </p:grpSp>
      <p:grpSp>
        <p:nvGrpSpPr>
          <p:cNvPr id="35844" name="Grouper 1"/>
          <p:cNvGrpSpPr>
            <a:grpSpLocks/>
          </p:cNvGrpSpPr>
          <p:nvPr/>
        </p:nvGrpSpPr>
        <p:grpSpPr bwMode="auto">
          <a:xfrm>
            <a:off x="395536" y="1712341"/>
            <a:ext cx="2775722" cy="2370489"/>
            <a:chOff x="1223888" y="3132138"/>
            <a:chExt cx="3538790" cy="3044825"/>
          </a:xfrm>
        </p:grpSpPr>
        <p:pic>
          <p:nvPicPr>
            <p:cNvPr id="35865" name="Imag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126" y="3132138"/>
              <a:ext cx="2911475" cy="304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6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3" t="52090" b="11369"/>
            <a:stretch>
              <a:fillRect/>
            </a:stretch>
          </p:blipFill>
          <p:spPr bwMode="auto">
            <a:xfrm flipH="1">
              <a:off x="1223888" y="4695825"/>
              <a:ext cx="601663" cy="1112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7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3" t="72440" b="11369"/>
            <a:stretch>
              <a:fillRect/>
            </a:stretch>
          </p:blipFill>
          <p:spPr bwMode="auto">
            <a:xfrm flipH="1">
              <a:off x="1365176" y="5322888"/>
              <a:ext cx="601662" cy="493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ZoneTexte 10"/>
            <p:cNvSpPr txBox="1">
              <a:spLocks noChangeArrowheads="1"/>
            </p:cNvSpPr>
            <p:nvPr/>
          </p:nvSpPr>
          <p:spPr bwMode="auto">
            <a:xfrm>
              <a:off x="3251127" y="5232400"/>
              <a:ext cx="1511551" cy="506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>
                  <a:solidFill>
                    <a:srgbClr val="000000"/>
                  </a:solidFill>
                </a:rPr>
                <a:t>Large</a:t>
              </a:r>
            </a:p>
            <a:p>
              <a:pPr>
                <a:lnSpc>
                  <a:spcPct val="80000"/>
                </a:lnSpc>
              </a:pPr>
              <a:r>
                <a:rPr lang="fr-FR" sz="1200">
                  <a:solidFill>
                    <a:srgbClr val="000000"/>
                  </a:solidFill>
                </a:rPr>
                <a:t>sensing region</a:t>
              </a:r>
            </a:p>
          </p:txBody>
        </p:sp>
      </p:grpSp>
      <p:sp>
        <p:nvSpPr>
          <p:cNvPr id="12" name="Rectangle 11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35846" name="Rectangle 1"/>
          <p:cNvSpPr>
            <a:spLocks noChangeArrowheads="1"/>
          </p:cNvSpPr>
          <p:nvPr/>
        </p:nvSpPr>
        <p:spPr bwMode="auto">
          <a:xfrm>
            <a:off x="1632960" y="207382"/>
            <a:ext cx="5878080" cy="4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2200" b="1" dirty="0">
                <a:solidFill>
                  <a:srgbClr val="110AFF"/>
                </a:solidFill>
                <a:latin typeface="Avenir Light"/>
                <a:cs typeface="Avenir Light"/>
              </a:rPr>
              <a:t>NANOPORES USED IN THE </a:t>
            </a:r>
            <a:r>
              <a:rPr lang="en-US" sz="2200" b="1" dirty="0" err="1">
                <a:solidFill>
                  <a:srgbClr val="110AFF"/>
                </a:solidFill>
                <a:latin typeface="Avenir Light"/>
                <a:cs typeface="Avenir Light"/>
              </a:rPr>
              <a:t>MinION</a:t>
            </a:r>
            <a:endParaRPr lang="en-US" sz="2200" b="1" dirty="0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  <p:cxnSp>
        <p:nvCxnSpPr>
          <p:cNvPr id="5" name="Connecteur droit avec flèche 4"/>
          <p:cNvCxnSpPr/>
          <p:nvPr/>
        </p:nvCxnSpPr>
        <p:spPr bwMode="auto">
          <a:xfrm>
            <a:off x="3007696" y="1404148"/>
            <a:ext cx="32688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Connecteur droit avec flèche 16"/>
          <p:cNvCxnSpPr/>
          <p:nvPr/>
        </p:nvCxnSpPr>
        <p:spPr bwMode="auto">
          <a:xfrm>
            <a:off x="6011536" y="1404148"/>
            <a:ext cx="32688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5850" name="Grouper 18"/>
          <p:cNvGrpSpPr>
            <a:grpSpLocks/>
          </p:cNvGrpSpPr>
          <p:nvPr/>
        </p:nvGrpSpPr>
        <p:grpSpPr bwMode="auto">
          <a:xfrm>
            <a:off x="0" y="4408303"/>
            <a:ext cx="9144000" cy="1853474"/>
            <a:chOff x="0" y="2699717"/>
            <a:chExt cx="10080625" cy="2042872"/>
          </a:xfrm>
        </p:grpSpPr>
        <p:pic>
          <p:nvPicPr>
            <p:cNvPr id="35851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47" b="24113"/>
            <a:stretch>
              <a:fillRect/>
            </a:stretch>
          </p:blipFill>
          <p:spPr bwMode="auto">
            <a:xfrm>
              <a:off x="0" y="4116501"/>
              <a:ext cx="10080625" cy="601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2" name="Rectangle 20"/>
            <p:cNvSpPr>
              <a:spLocks noChangeArrowheads="1"/>
            </p:cNvSpPr>
            <p:nvPr/>
          </p:nvSpPr>
          <p:spPr bwMode="auto">
            <a:xfrm>
              <a:off x="3384128" y="3443943"/>
              <a:ext cx="1869449" cy="7632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300">
                  <a:solidFill>
                    <a:srgbClr val="000000"/>
                  </a:solidFill>
                </a:rPr>
                <a:t>Single nucleobase discrimination in a DNA strand</a:t>
              </a:r>
            </a:p>
          </p:txBody>
        </p:sp>
        <p:sp>
          <p:nvSpPr>
            <p:cNvPr id="35853" name="Rectangle 21"/>
            <p:cNvSpPr>
              <a:spLocks noChangeArrowheads="1"/>
            </p:cNvSpPr>
            <p:nvPr/>
          </p:nvSpPr>
          <p:spPr bwMode="auto">
            <a:xfrm>
              <a:off x="5400352" y="3431137"/>
              <a:ext cx="1869449" cy="7632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300">
                  <a:solidFill>
                    <a:srgbClr val="000000"/>
                  </a:solidFill>
                </a:rPr>
                <a:t>DNA sequencing</a:t>
              </a:r>
            </a:p>
            <a:p>
              <a:pPr algn="ctr"/>
              <a:r>
                <a:rPr lang="fr-FR" sz="1300">
                  <a:solidFill>
                    <a:srgbClr val="000000"/>
                  </a:solidFill>
                </a:rPr>
                <a:t>with phi29 DNA pol.</a:t>
              </a:r>
            </a:p>
            <a:p>
              <a:pPr algn="ctr"/>
              <a:r>
                <a:rPr lang="fr-FR" sz="1300">
                  <a:solidFill>
                    <a:srgbClr val="000000"/>
                  </a:solidFill>
                </a:rPr>
                <a:t>and MspA pore</a:t>
              </a:r>
            </a:p>
          </p:txBody>
        </p:sp>
        <p:sp>
          <p:nvSpPr>
            <p:cNvPr id="35854" name="Rectangle 22"/>
            <p:cNvSpPr>
              <a:spLocks noChangeArrowheads="1"/>
            </p:cNvSpPr>
            <p:nvPr/>
          </p:nvSpPr>
          <p:spPr bwMode="auto">
            <a:xfrm>
              <a:off x="7776616" y="3635821"/>
              <a:ext cx="1653672" cy="54276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300" i="1">
                  <a:solidFill>
                    <a:srgbClr val="000000"/>
                  </a:solidFill>
                </a:rPr>
                <a:t>E. coli </a:t>
              </a:r>
              <a:r>
                <a:rPr lang="fr-FR" sz="1300">
                  <a:solidFill>
                    <a:srgbClr val="000000"/>
                  </a:solidFill>
                </a:rPr>
                <a:t>assembled </a:t>
              </a:r>
            </a:p>
            <a:p>
              <a:pPr algn="ctr"/>
              <a:r>
                <a:rPr lang="fr-FR" sz="1300" i="1">
                  <a:solidFill>
                    <a:srgbClr val="000000"/>
                  </a:solidFill>
                </a:rPr>
                <a:t>de novo</a:t>
              </a:r>
              <a:endParaRPr lang="fr-FR" sz="1300">
                <a:solidFill>
                  <a:srgbClr val="000000"/>
                </a:solidFill>
              </a:endParaRPr>
            </a:p>
          </p:txBody>
        </p:sp>
        <p:sp>
          <p:nvSpPr>
            <p:cNvPr id="35855" name="Rectangle 23"/>
            <p:cNvSpPr>
              <a:spLocks noChangeArrowheads="1"/>
            </p:cNvSpPr>
            <p:nvPr/>
          </p:nvSpPr>
          <p:spPr bwMode="auto">
            <a:xfrm>
              <a:off x="6552480" y="2699717"/>
              <a:ext cx="1869449" cy="32226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300" b="1">
                  <a:solidFill>
                    <a:srgbClr val="FF0000"/>
                  </a:solidFill>
                </a:rPr>
                <a:t>MinION available</a:t>
              </a:r>
            </a:p>
          </p:txBody>
        </p:sp>
        <p:sp>
          <p:nvSpPr>
            <p:cNvPr id="35856" name="Rectangle 24"/>
            <p:cNvSpPr>
              <a:spLocks noChangeArrowheads="1"/>
            </p:cNvSpPr>
            <p:nvPr/>
          </p:nvSpPr>
          <p:spPr bwMode="auto">
            <a:xfrm>
              <a:off x="2376016" y="4041221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857" name="Rectangle 25"/>
            <p:cNvSpPr>
              <a:spLocks noChangeArrowheads="1"/>
            </p:cNvSpPr>
            <p:nvPr/>
          </p:nvSpPr>
          <p:spPr bwMode="auto">
            <a:xfrm>
              <a:off x="3384128" y="4526565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858" name="Rectangle 26"/>
            <p:cNvSpPr>
              <a:spLocks noChangeArrowheads="1"/>
            </p:cNvSpPr>
            <p:nvPr/>
          </p:nvSpPr>
          <p:spPr bwMode="auto">
            <a:xfrm>
              <a:off x="5184328" y="4503885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859" name="Rectangle 27"/>
            <p:cNvSpPr>
              <a:spLocks noChangeArrowheads="1"/>
            </p:cNvSpPr>
            <p:nvPr/>
          </p:nvSpPr>
          <p:spPr bwMode="auto">
            <a:xfrm>
              <a:off x="431800" y="4052561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860" name="Rectangle 28"/>
            <p:cNvSpPr>
              <a:spLocks noChangeArrowheads="1"/>
            </p:cNvSpPr>
            <p:nvPr/>
          </p:nvSpPr>
          <p:spPr bwMode="auto">
            <a:xfrm>
              <a:off x="863848" y="3443943"/>
              <a:ext cx="1728192" cy="7632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300">
                  <a:solidFill>
                    <a:srgbClr val="000000"/>
                  </a:solidFill>
                </a:rPr>
                <a:t>DNA transport</a:t>
              </a:r>
            </a:p>
            <a:p>
              <a:pPr algn="ctr"/>
              <a:r>
                <a:rPr lang="fr-FR" sz="1300">
                  <a:solidFill>
                    <a:srgbClr val="000000"/>
                  </a:solidFill>
                </a:rPr>
                <a:t>through alpha-hemolysin</a:t>
              </a:r>
            </a:p>
          </p:txBody>
        </p:sp>
        <p:sp>
          <p:nvSpPr>
            <p:cNvPr id="35861" name="Rectangle 29"/>
            <p:cNvSpPr>
              <a:spLocks noChangeArrowheads="1"/>
            </p:cNvSpPr>
            <p:nvPr/>
          </p:nvSpPr>
          <p:spPr bwMode="auto">
            <a:xfrm>
              <a:off x="1367904" y="4526565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862" name="Rectangle 30"/>
            <p:cNvSpPr>
              <a:spLocks noChangeArrowheads="1"/>
            </p:cNvSpPr>
            <p:nvPr/>
          </p:nvSpPr>
          <p:spPr bwMode="auto">
            <a:xfrm>
              <a:off x="7272560" y="4511257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cxnSp>
          <p:nvCxnSpPr>
            <p:cNvPr id="32" name="Connecteur droit 31"/>
            <p:cNvCxnSpPr>
              <a:stCxn id="35855" idx="2"/>
            </p:cNvCxnSpPr>
            <p:nvPr/>
          </p:nvCxnSpPr>
          <p:spPr bwMode="auto">
            <a:xfrm>
              <a:off x="7487205" y="3021983"/>
              <a:ext cx="1033" cy="126187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Connecteur droit 32"/>
            <p:cNvCxnSpPr>
              <a:stCxn id="35860" idx="2"/>
            </p:cNvCxnSpPr>
            <p:nvPr/>
          </p:nvCxnSpPr>
          <p:spPr bwMode="auto">
            <a:xfrm flipH="1">
              <a:off x="1655763" y="4207204"/>
              <a:ext cx="72182" cy="7030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Grouper 3"/>
          <p:cNvGrpSpPr/>
          <p:nvPr/>
        </p:nvGrpSpPr>
        <p:grpSpPr>
          <a:xfrm>
            <a:off x="6180101" y="2301917"/>
            <a:ext cx="2712379" cy="1775155"/>
            <a:chOff x="6036085" y="2301917"/>
            <a:chExt cx="2804851" cy="1775155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5"/>
            <a:srcRect l="5147" r="27337"/>
            <a:stretch/>
          </p:blipFill>
          <p:spPr>
            <a:xfrm>
              <a:off x="6569422" y="2301917"/>
              <a:ext cx="1746994" cy="1775155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6"/>
            <a:srcRect r="-40260"/>
            <a:stretch/>
          </p:blipFill>
          <p:spPr>
            <a:xfrm>
              <a:off x="6036085" y="3189494"/>
              <a:ext cx="1244600" cy="533400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6"/>
            <a:srcRect r="-40260"/>
            <a:stretch/>
          </p:blipFill>
          <p:spPr>
            <a:xfrm flipH="1">
              <a:off x="7596336" y="3183632"/>
              <a:ext cx="1244600" cy="533400"/>
            </a:xfrm>
            <a:prstGeom prst="rect">
              <a:avLst/>
            </a:prstGeom>
          </p:spPr>
        </p:pic>
      </p:grpSp>
      <p:sp>
        <p:nvSpPr>
          <p:cNvPr id="35847" name="ZoneTexte 6"/>
          <p:cNvSpPr txBox="1">
            <a:spLocks noChangeArrowheads="1"/>
          </p:cNvSpPr>
          <p:nvPr/>
        </p:nvSpPr>
        <p:spPr bwMode="auto">
          <a:xfrm>
            <a:off x="6661860" y="1208287"/>
            <a:ext cx="1477163" cy="91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300" i="1" dirty="0">
                <a:solidFill>
                  <a:srgbClr val="000000"/>
                </a:solidFill>
              </a:rPr>
              <a:t>E. Coli </a:t>
            </a:r>
            <a:r>
              <a:rPr lang="fr-FR" sz="1300" i="1" dirty="0" err="1">
                <a:solidFill>
                  <a:srgbClr val="000000"/>
                </a:solidFill>
              </a:rPr>
              <a:t>a</a:t>
            </a:r>
            <a:r>
              <a:rPr lang="fr-FR" sz="1300" dirty="0" err="1">
                <a:solidFill>
                  <a:srgbClr val="000000"/>
                </a:solidFill>
              </a:rPr>
              <a:t>myloid</a:t>
            </a:r>
            <a:endParaRPr lang="fr-FR" sz="1300" dirty="0">
              <a:solidFill>
                <a:srgbClr val="000000"/>
              </a:solidFill>
            </a:endParaRPr>
          </a:p>
          <a:p>
            <a:pPr algn="ctr"/>
            <a:r>
              <a:rPr lang="fr-FR" sz="1300" dirty="0" err="1">
                <a:solidFill>
                  <a:srgbClr val="000000"/>
                </a:solidFill>
              </a:rPr>
              <a:t>secretion</a:t>
            </a:r>
            <a:r>
              <a:rPr lang="fr-FR" sz="1300" dirty="0">
                <a:solidFill>
                  <a:srgbClr val="000000"/>
                </a:solidFill>
              </a:rPr>
              <a:t> </a:t>
            </a:r>
            <a:r>
              <a:rPr lang="fr-FR" sz="1300" dirty="0" err="1">
                <a:solidFill>
                  <a:srgbClr val="000000"/>
                </a:solidFill>
              </a:rPr>
              <a:t>channel</a:t>
            </a:r>
            <a:endParaRPr lang="fr-FR" sz="1300" dirty="0">
              <a:solidFill>
                <a:srgbClr val="000000"/>
              </a:solidFill>
            </a:endParaRPr>
          </a:p>
          <a:p>
            <a:pPr algn="ctr"/>
            <a:r>
              <a:rPr lang="fr-FR" sz="1300" dirty="0" err="1" smtClean="0">
                <a:solidFill>
                  <a:srgbClr val="000000"/>
                </a:solidFill>
              </a:rPr>
              <a:t>CsgG</a:t>
            </a:r>
            <a:endParaRPr lang="fr-FR" sz="1300" dirty="0">
              <a:solidFill>
                <a:srgbClr val="FF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fr-FR" sz="1300" dirty="0">
                <a:solidFill>
                  <a:srgbClr val="FF0000"/>
                </a:solidFill>
              </a:rPr>
              <a:t>450 b/sec</a:t>
            </a:r>
            <a:endParaRPr lang="fr-FR" sz="1300" dirty="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39793" y="858198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smtClean="0"/>
              <a:t>1996</a:t>
            </a:r>
            <a:endParaRPr lang="fr-FR" sz="1600"/>
          </a:p>
        </p:txBody>
      </p:sp>
      <p:sp>
        <p:nvSpPr>
          <p:cNvPr id="38" name="ZoneTexte 37"/>
          <p:cNvSpPr txBox="1"/>
          <p:nvPr/>
        </p:nvSpPr>
        <p:spPr>
          <a:xfrm>
            <a:off x="4364129" y="858198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2012</a:t>
            </a:r>
            <a:endParaRPr lang="fr-FR" sz="1600" dirty="0"/>
          </a:p>
        </p:txBody>
      </p:sp>
      <p:sp>
        <p:nvSpPr>
          <p:cNvPr id="39" name="ZoneTexte 38"/>
          <p:cNvSpPr txBox="1"/>
          <p:nvPr/>
        </p:nvSpPr>
        <p:spPr>
          <a:xfrm>
            <a:off x="7100433" y="858198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2017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15536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288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22530" name="ZoneTexte 12"/>
          <p:cNvSpPr txBox="1">
            <a:spLocks noChangeArrowheads="1"/>
          </p:cNvSpPr>
          <p:nvPr/>
        </p:nvSpPr>
        <p:spPr bwMode="auto">
          <a:xfrm>
            <a:off x="3203848" y="179358"/>
            <a:ext cx="2776409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800" b="1">
                <a:solidFill>
                  <a:srgbClr val="110AFF"/>
                </a:solidFill>
                <a:latin typeface="Avenir Light"/>
                <a:cs typeface="Avenir Light"/>
              </a:rPr>
              <a:t>SEQUENCING PROCESS</a:t>
            </a:r>
          </a:p>
        </p:txBody>
      </p:sp>
      <p:pic>
        <p:nvPicPr>
          <p:cNvPr id="22532" name="Image 1" descr="Capture d’écran 2017-09-25 à 16.53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1" t="56325" r="2" b="11125"/>
          <a:stretch>
            <a:fillRect/>
          </a:stretch>
        </p:blipFill>
        <p:spPr bwMode="auto">
          <a:xfrm>
            <a:off x="4422728" y="4766919"/>
            <a:ext cx="4541760" cy="168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5" name="Grouper 2"/>
          <p:cNvGrpSpPr>
            <a:grpSpLocks/>
          </p:cNvGrpSpPr>
          <p:nvPr/>
        </p:nvGrpSpPr>
        <p:grpSpPr bwMode="auto">
          <a:xfrm>
            <a:off x="827584" y="1539530"/>
            <a:ext cx="3169440" cy="3257622"/>
            <a:chOff x="3095625" y="1258888"/>
            <a:chExt cx="3494088" cy="3590925"/>
          </a:xfrm>
        </p:grpSpPr>
        <p:grpSp>
          <p:nvGrpSpPr>
            <p:cNvPr id="22536" name="Grouper 2"/>
            <p:cNvGrpSpPr>
              <a:grpSpLocks/>
            </p:cNvGrpSpPr>
            <p:nvPr/>
          </p:nvGrpSpPr>
          <p:grpSpPr bwMode="auto">
            <a:xfrm>
              <a:off x="3095625" y="1258888"/>
              <a:ext cx="3494088" cy="3590925"/>
              <a:chOff x="250825" y="1338263"/>
              <a:chExt cx="4075113" cy="4087817"/>
            </a:xfrm>
          </p:grpSpPr>
          <p:pic>
            <p:nvPicPr>
              <p:cNvPr id="22538" name="Imag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85"/>
              <a:stretch>
                <a:fillRect/>
              </a:stretch>
            </p:blipFill>
            <p:spPr bwMode="auto">
              <a:xfrm>
                <a:off x="250825" y="1338263"/>
                <a:ext cx="4075113" cy="3894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39" name="Imag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93" t="78258" r="59119" b="1385"/>
              <a:stretch>
                <a:fillRect/>
              </a:stretch>
            </p:blipFill>
            <p:spPr bwMode="auto">
              <a:xfrm flipH="1" flipV="1">
                <a:off x="2803436" y="4622037"/>
                <a:ext cx="1226207" cy="804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0" name="Imag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93" t="60661" r="59119" b="22960"/>
              <a:stretch>
                <a:fillRect/>
              </a:stretch>
            </p:blipFill>
            <p:spPr bwMode="auto">
              <a:xfrm flipH="1" flipV="1">
                <a:off x="2880072" y="3779837"/>
                <a:ext cx="1226207" cy="646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1" name="Imag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27" t="73135" b="15501"/>
              <a:stretch>
                <a:fillRect/>
              </a:stretch>
            </p:blipFill>
            <p:spPr bwMode="auto">
              <a:xfrm>
                <a:off x="2520032" y="4338633"/>
                <a:ext cx="1796010" cy="448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542" name="Rectangle 1"/>
              <p:cNvSpPr>
                <a:spLocks noChangeArrowheads="1"/>
              </p:cNvSpPr>
              <p:nvPr/>
            </p:nvSpPr>
            <p:spPr bwMode="auto">
              <a:xfrm>
                <a:off x="2304008" y="5147989"/>
                <a:ext cx="288032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2537" name="Rectangle 1"/>
            <p:cNvSpPr>
              <a:spLocks noChangeArrowheads="1"/>
            </p:cNvSpPr>
            <p:nvPr/>
          </p:nvSpPr>
          <p:spPr bwMode="auto">
            <a:xfrm>
              <a:off x="3301172" y="3181871"/>
              <a:ext cx="720080" cy="216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5940152" y="980728"/>
            <a:ext cx="1391715" cy="30777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Avenir Light"/>
                <a:cs typeface="Avenir Light"/>
              </a:rPr>
              <a:t>SEQUENCING</a:t>
            </a:r>
            <a:endParaRPr lang="fr-FR" sz="1400" dirty="0">
              <a:latin typeface="Avenir Light"/>
              <a:cs typeface="Avenir Light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69" y="1521314"/>
            <a:ext cx="4311020" cy="2483750"/>
          </a:xfrm>
          <a:prstGeom prst="rect">
            <a:avLst/>
          </a:prstGeom>
        </p:spPr>
      </p:pic>
      <p:sp>
        <p:nvSpPr>
          <p:cNvPr id="22534" name="ZoneTexte 3"/>
          <p:cNvSpPr txBox="1">
            <a:spLocks noChangeArrowheads="1"/>
          </p:cNvSpPr>
          <p:nvPr/>
        </p:nvSpPr>
        <p:spPr bwMode="auto">
          <a:xfrm>
            <a:off x="251520" y="1077234"/>
            <a:ext cx="1078016" cy="5864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400">
                <a:solidFill>
                  <a:srgbClr val="000000"/>
                </a:solidFill>
              </a:rPr>
              <a:t>1D</a:t>
            </a:r>
            <a:r>
              <a:rPr lang="fr-FR" sz="1400" baseline="30000">
                <a:solidFill>
                  <a:srgbClr val="000000"/>
                </a:solidFill>
              </a:rPr>
              <a:t>2</a:t>
            </a:r>
            <a:r>
              <a:rPr lang="fr-FR" sz="1400">
                <a:solidFill>
                  <a:srgbClr val="000000"/>
                </a:solidFill>
              </a:rPr>
              <a:t> Library</a:t>
            </a:r>
          </a:p>
          <a:p>
            <a:pPr algn="ctr">
              <a:lnSpc>
                <a:spcPct val="140000"/>
              </a:lnSpc>
            </a:pPr>
            <a:r>
              <a:rPr lang="fr-FR" sz="1400">
                <a:solidFill>
                  <a:srgbClr val="FF0000"/>
                </a:solidFill>
              </a:rPr>
              <a:t>(2017)</a:t>
            </a:r>
          </a:p>
        </p:txBody>
      </p:sp>
      <p:sp>
        <p:nvSpPr>
          <p:cNvPr id="15" name="Flèche vers la droite 14"/>
          <p:cNvSpPr/>
          <p:nvPr/>
        </p:nvSpPr>
        <p:spPr bwMode="auto">
          <a:xfrm rot="5400000">
            <a:off x="6510467" y="4247021"/>
            <a:ext cx="391721" cy="1958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19" name="Flèche vers la droite 18"/>
          <p:cNvSpPr/>
          <p:nvPr/>
        </p:nvSpPr>
        <p:spPr bwMode="auto">
          <a:xfrm rot="10800000" flipH="1">
            <a:off x="4180279" y="2657095"/>
            <a:ext cx="391721" cy="1958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84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611560" y="2959190"/>
            <a:ext cx="7920880" cy="2414026"/>
            <a:chOff x="467544" y="2095094"/>
            <a:chExt cx="7920880" cy="2414026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2"/>
            <a:srcRect l="68054"/>
            <a:stretch/>
          </p:blipFill>
          <p:spPr>
            <a:xfrm>
              <a:off x="6314930" y="2095094"/>
              <a:ext cx="1800200" cy="2414026"/>
            </a:xfrm>
            <a:prstGeom prst="rect">
              <a:avLst/>
            </a:prstGeom>
          </p:spPr>
        </p:pic>
        <p:sp>
          <p:nvSpPr>
            <p:cNvPr id="39" name="ZoneTexte 38"/>
            <p:cNvSpPr txBox="1"/>
            <p:nvPr/>
          </p:nvSpPr>
          <p:spPr>
            <a:xfrm>
              <a:off x="1691680" y="3187870"/>
              <a:ext cx="10630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 smtClean="0"/>
                <a:t>512 X 4 pores</a:t>
              </a:r>
              <a:endParaRPr lang="fr-FR" sz="1100" dirty="0"/>
            </a:p>
          </p:txBody>
        </p:sp>
        <p:pic>
          <p:nvPicPr>
            <p:cNvPr id="40" name="Image 39"/>
            <p:cNvPicPr>
              <a:picLocks noChangeAspect="1"/>
            </p:cNvPicPr>
            <p:nvPr/>
          </p:nvPicPr>
          <p:blipFill rotWithShape="1">
            <a:blip r:embed="rId3"/>
            <a:srcRect t="56766" r="50115"/>
            <a:stretch/>
          </p:blipFill>
          <p:spPr>
            <a:xfrm rot="10800000">
              <a:off x="2915816" y="2425458"/>
              <a:ext cx="2480858" cy="1587709"/>
            </a:xfrm>
            <a:prstGeom prst="rect">
              <a:avLst/>
            </a:prstGeom>
          </p:spPr>
        </p:pic>
        <p:cxnSp>
          <p:nvCxnSpPr>
            <p:cNvPr id="41" name="Connecteur droit avec flèche 40"/>
            <p:cNvCxnSpPr/>
            <p:nvPr/>
          </p:nvCxnSpPr>
          <p:spPr bwMode="auto">
            <a:xfrm>
              <a:off x="5169230" y="2796081"/>
              <a:ext cx="8640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2A4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Connecteur droit avec flèche 41"/>
            <p:cNvCxnSpPr/>
            <p:nvPr/>
          </p:nvCxnSpPr>
          <p:spPr bwMode="auto">
            <a:xfrm>
              <a:off x="5188323" y="3372145"/>
              <a:ext cx="8640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2A4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" name="Connecteur droit avec flèche 42"/>
            <p:cNvCxnSpPr/>
            <p:nvPr/>
          </p:nvCxnSpPr>
          <p:spPr bwMode="auto">
            <a:xfrm>
              <a:off x="5183559" y="3949025"/>
              <a:ext cx="8640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2A4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2896474"/>
              <a:ext cx="2178759" cy="897136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 bwMode="auto">
            <a:xfrm>
              <a:off x="2015706" y="3217539"/>
              <a:ext cx="180030" cy="144023"/>
            </a:xfrm>
            <a:prstGeom prst="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46" name="Connecteur droit 45"/>
            <p:cNvCxnSpPr/>
            <p:nvPr/>
          </p:nvCxnSpPr>
          <p:spPr bwMode="auto">
            <a:xfrm flipV="1">
              <a:off x="2195736" y="2566487"/>
              <a:ext cx="720080" cy="57905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Connecteur droit 46"/>
            <p:cNvCxnSpPr/>
            <p:nvPr/>
          </p:nvCxnSpPr>
          <p:spPr bwMode="auto">
            <a:xfrm>
              <a:off x="2195736" y="3369947"/>
              <a:ext cx="720080" cy="63968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8" name="Ellipse 47"/>
            <p:cNvSpPr>
              <a:spLocks noChangeAspect="1"/>
            </p:cNvSpPr>
            <p:nvPr/>
          </p:nvSpPr>
          <p:spPr bwMode="auto">
            <a:xfrm>
              <a:off x="5097222" y="2734656"/>
              <a:ext cx="108008" cy="10800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Ellipse 48"/>
            <p:cNvSpPr>
              <a:spLocks noChangeAspect="1"/>
            </p:cNvSpPr>
            <p:nvPr/>
          </p:nvSpPr>
          <p:spPr bwMode="auto">
            <a:xfrm>
              <a:off x="5112043" y="3317052"/>
              <a:ext cx="108008" cy="10800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Ellipse 49"/>
            <p:cNvSpPr>
              <a:spLocks noChangeAspect="1"/>
            </p:cNvSpPr>
            <p:nvPr/>
          </p:nvSpPr>
          <p:spPr bwMode="auto">
            <a:xfrm>
              <a:off x="5095115" y="3893116"/>
              <a:ext cx="108008" cy="10800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54" name="Connecteur droit avec flèche 53"/>
            <p:cNvCxnSpPr/>
            <p:nvPr/>
          </p:nvCxnSpPr>
          <p:spPr bwMode="auto">
            <a:xfrm>
              <a:off x="6300201" y="4397798"/>
              <a:ext cx="208822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5" name="ZoneTexte 54"/>
            <p:cNvSpPr txBox="1"/>
            <p:nvPr/>
          </p:nvSpPr>
          <p:spPr>
            <a:xfrm>
              <a:off x="7905543" y="4183326"/>
              <a:ext cx="426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smtClean="0"/>
                <a:t>time</a:t>
              </a:r>
              <a:endParaRPr lang="fr-FR" sz="1000" dirty="0"/>
            </a:p>
          </p:txBody>
        </p:sp>
        <p:cxnSp>
          <p:nvCxnSpPr>
            <p:cNvPr id="57" name="Connecteur droit avec flèche 56"/>
            <p:cNvCxnSpPr/>
            <p:nvPr/>
          </p:nvCxnSpPr>
          <p:spPr bwMode="auto">
            <a:xfrm flipV="1">
              <a:off x="6291691" y="3715293"/>
              <a:ext cx="0" cy="6840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8" name="ZoneTexte 57"/>
            <p:cNvSpPr txBox="1"/>
            <p:nvPr/>
          </p:nvSpPr>
          <p:spPr>
            <a:xfrm>
              <a:off x="5467845" y="3617324"/>
              <a:ext cx="8616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err="1"/>
                <a:t>c</a:t>
              </a:r>
              <a:r>
                <a:rPr lang="fr-FR" sz="1000" dirty="0" err="1" smtClean="0"/>
                <a:t>urrent</a:t>
              </a:r>
              <a:r>
                <a:rPr lang="fr-FR" sz="1000" dirty="0" smtClean="0"/>
                <a:t> (</a:t>
              </a:r>
              <a:r>
                <a:rPr lang="fr-FR" sz="1000" dirty="0" err="1" smtClean="0"/>
                <a:t>pA</a:t>
              </a:r>
              <a:r>
                <a:rPr lang="fr-FR" sz="1000" dirty="0" smtClean="0"/>
                <a:t>)</a:t>
              </a:r>
              <a:endParaRPr lang="fr-FR" sz="1000" dirty="0"/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288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27" name="ZoneTexte 12"/>
          <p:cNvSpPr txBox="1">
            <a:spLocks noChangeArrowheads="1"/>
          </p:cNvSpPr>
          <p:nvPr/>
        </p:nvSpPr>
        <p:spPr bwMode="auto">
          <a:xfrm>
            <a:off x="137241" y="236074"/>
            <a:ext cx="5070599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800" b="1" dirty="0">
                <a:solidFill>
                  <a:srgbClr val="110AFF"/>
                </a:solidFill>
                <a:latin typeface="Avenir Light"/>
                <a:cs typeface="Avenir Light"/>
              </a:rPr>
              <a:t>SEQUENCING </a:t>
            </a:r>
            <a:r>
              <a:rPr lang="fr-FR" sz="1800" b="1" dirty="0" smtClean="0">
                <a:solidFill>
                  <a:srgbClr val="110AFF"/>
                </a:solidFill>
                <a:latin typeface="Avenir Light"/>
                <a:cs typeface="Avenir Light"/>
              </a:rPr>
              <a:t>PROCESS : </a:t>
            </a:r>
            <a:r>
              <a:rPr lang="fr-FR" sz="1800" b="1" dirty="0" err="1" smtClean="0">
                <a:solidFill>
                  <a:srgbClr val="110AFF"/>
                </a:solidFill>
                <a:latin typeface="Avenir Light"/>
                <a:cs typeface="Avenir Light"/>
              </a:rPr>
              <a:t>MinION</a:t>
            </a:r>
            <a:r>
              <a:rPr lang="fr-FR" sz="1800" b="1" dirty="0" smtClean="0">
                <a:solidFill>
                  <a:srgbClr val="110AFF"/>
                </a:solidFill>
                <a:latin typeface="Avenir Light"/>
                <a:cs typeface="Avenir Light"/>
              </a:rPr>
              <a:t> FLOW CELL</a:t>
            </a:r>
            <a:endParaRPr lang="fr-FR" sz="1800" b="1" dirty="0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151" y="692696"/>
            <a:ext cx="3673583" cy="252024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310063" y="1499914"/>
            <a:ext cx="198701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5-6 bases </a:t>
            </a:r>
            <a:r>
              <a:rPr lang="fr-FR" sz="1800" dirty="0" err="1" smtClean="0"/>
              <a:t>dominate</a:t>
            </a:r>
            <a:r>
              <a:rPr lang="fr-FR" sz="1800" dirty="0" smtClean="0"/>
              <a:t> the </a:t>
            </a:r>
            <a:r>
              <a:rPr lang="fr-FR" sz="1800" dirty="0" err="1" smtClean="0"/>
              <a:t>current</a:t>
            </a:r>
            <a:r>
              <a:rPr lang="fr-FR" sz="1800" dirty="0" smtClean="0"/>
              <a:t> signal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467544" y="2852936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MinION</a:t>
            </a:r>
            <a:r>
              <a:rPr lang="fr-FR" sz="2000" dirty="0" smtClean="0"/>
              <a:t> : 512 pores</a:t>
            </a:r>
            <a:endParaRPr lang="fr-FR" sz="20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7544" y="5301208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PromethION</a:t>
            </a:r>
            <a:r>
              <a:rPr lang="fr-FR" sz="2000" dirty="0" smtClean="0"/>
              <a:t> : 144000 pores (48 x 3000)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0020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 bwMode="auto">
          <a:xfrm>
            <a:off x="288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pic>
        <p:nvPicPr>
          <p:cNvPr id="21506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40" y="1345101"/>
            <a:ext cx="5143680" cy="1510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ZoneTexte 5"/>
          <p:cNvSpPr txBox="1">
            <a:spLocks noChangeArrowheads="1"/>
          </p:cNvSpPr>
          <p:nvPr/>
        </p:nvSpPr>
        <p:spPr bwMode="auto">
          <a:xfrm rot="-2820647">
            <a:off x="3560615" y="4125260"/>
            <a:ext cx="1073811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AG</a:t>
            </a:r>
            <a:r>
              <a:rPr lang="fr-FR" sz="1600" b="1">
                <a:solidFill>
                  <a:srgbClr val="000000"/>
                </a:solidFill>
              </a:rPr>
              <a:t>G</a:t>
            </a:r>
            <a:r>
              <a:rPr lang="fr-FR" sz="1600">
                <a:solidFill>
                  <a:srgbClr val="000000"/>
                </a:solidFill>
              </a:rPr>
              <a:t>TGC</a:t>
            </a:r>
          </a:p>
        </p:txBody>
      </p:sp>
      <p:sp>
        <p:nvSpPr>
          <p:cNvPr id="21508" name="ZoneTexte 6"/>
          <p:cNvSpPr txBox="1">
            <a:spLocks noChangeArrowheads="1"/>
          </p:cNvSpPr>
          <p:nvPr/>
        </p:nvSpPr>
        <p:spPr bwMode="auto">
          <a:xfrm rot="-2820647">
            <a:off x="4096709" y="4129580"/>
            <a:ext cx="1058583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GG</a:t>
            </a:r>
            <a:r>
              <a:rPr lang="fr-FR" sz="1600" b="1">
                <a:solidFill>
                  <a:srgbClr val="000000"/>
                </a:solidFill>
              </a:rPr>
              <a:t>T</a:t>
            </a:r>
            <a:r>
              <a:rPr lang="fr-FR" sz="1600">
                <a:solidFill>
                  <a:srgbClr val="000000"/>
                </a:solidFill>
              </a:rPr>
              <a:t>GCT</a:t>
            </a:r>
          </a:p>
        </p:txBody>
      </p:sp>
      <p:sp>
        <p:nvSpPr>
          <p:cNvPr id="21509" name="ZoneTexte 7"/>
          <p:cNvSpPr txBox="1">
            <a:spLocks noChangeArrowheads="1"/>
          </p:cNvSpPr>
          <p:nvPr/>
        </p:nvSpPr>
        <p:spPr bwMode="auto">
          <a:xfrm rot="-2820647">
            <a:off x="4646096" y="4139661"/>
            <a:ext cx="1018207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GT</a:t>
            </a:r>
            <a:r>
              <a:rPr lang="fr-FR" sz="1600" b="1">
                <a:solidFill>
                  <a:srgbClr val="000000"/>
                </a:solidFill>
              </a:rPr>
              <a:t>G</a:t>
            </a:r>
            <a:r>
              <a:rPr lang="fr-FR" sz="1600">
                <a:solidFill>
                  <a:srgbClr val="000000"/>
                </a:solidFill>
              </a:rPr>
              <a:t>CTA</a:t>
            </a:r>
          </a:p>
        </p:txBody>
      </p:sp>
      <p:sp>
        <p:nvSpPr>
          <p:cNvPr id="21510" name="ZoneTexte 8"/>
          <p:cNvSpPr txBox="1">
            <a:spLocks noChangeArrowheads="1"/>
          </p:cNvSpPr>
          <p:nvPr/>
        </p:nvSpPr>
        <p:spPr bwMode="auto">
          <a:xfrm rot="-2820647">
            <a:off x="5198120" y="4151902"/>
            <a:ext cx="971119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TG</a:t>
            </a:r>
            <a:r>
              <a:rPr lang="fr-FR" sz="1600" b="1">
                <a:solidFill>
                  <a:srgbClr val="000000"/>
                </a:solidFill>
              </a:rPr>
              <a:t>C</a:t>
            </a:r>
            <a:r>
              <a:rPr lang="fr-FR" sz="1600">
                <a:solidFill>
                  <a:srgbClr val="000000"/>
                </a:solidFill>
              </a:rPr>
              <a:t>TAT</a:t>
            </a:r>
          </a:p>
        </p:txBody>
      </p:sp>
      <p:sp>
        <p:nvSpPr>
          <p:cNvPr id="21511" name="ZoneTexte 9"/>
          <p:cNvSpPr txBox="1">
            <a:spLocks noChangeArrowheads="1"/>
          </p:cNvSpPr>
          <p:nvPr/>
        </p:nvSpPr>
        <p:spPr bwMode="auto">
          <a:xfrm rot="-2820647">
            <a:off x="5859120" y="4015088"/>
            <a:ext cx="1024319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GC</a:t>
            </a:r>
            <a:r>
              <a:rPr lang="fr-FR" sz="1600" b="1">
                <a:solidFill>
                  <a:srgbClr val="000000"/>
                </a:solidFill>
              </a:rPr>
              <a:t>T</a:t>
            </a:r>
            <a:r>
              <a:rPr lang="fr-FR" sz="1600">
                <a:solidFill>
                  <a:srgbClr val="000000"/>
                </a:solidFill>
              </a:rPr>
              <a:t>ATG</a:t>
            </a:r>
          </a:p>
        </p:txBody>
      </p:sp>
      <p:sp>
        <p:nvSpPr>
          <p:cNvPr id="21512" name="ZoneTexte 10"/>
          <p:cNvSpPr txBox="1">
            <a:spLocks noChangeArrowheads="1"/>
          </p:cNvSpPr>
          <p:nvPr/>
        </p:nvSpPr>
        <p:spPr bwMode="auto">
          <a:xfrm rot="-2820647">
            <a:off x="6368112" y="4017248"/>
            <a:ext cx="1012897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CT</a:t>
            </a:r>
            <a:r>
              <a:rPr lang="fr-FR" sz="1600" b="1">
                <a:solidFill>
                  <a:srgbClr val="000000"/>
                </a:solidFill>
              </a:rPr>
              <a:t>A</a:t>
            </a:r>
            <a:r>
              <a:rPr lang="fr-FR" sz="1600">
                <a:solidFill>
                  <a:srgbClr val="000000"/>
                </a:solidFill>
              </a:rPr>
              <a:t>TGT</a:t>
            </a:r>
          </a:p>
        </p:txBody>
      </p:sp>
      <p:sp>
        <p:nvSpPr>
          <p:cNvPr id="21513" name="ZoneTexte 11"/>
          <p:cNvSpPr txBox="1">
            <a:spLocks noChangeArrowheads="1"/>
          </p:cNvSpPr>
          <p:nvPr/>
        </p:nvSpPr>
        <p:spPr bwMode="auto">
          <a:xfrm rot="-2820647">
            <a:off x="6998014" y="4015088"/>
            <a:ext cx="990054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TA</a:t>
            </a:r>
            <a:r>
              <a:rPr lang="fr-FR" sz="1600" b="1">
                <a:solidFill>
                  <a:srgbClr val="000000"/>
                </a:solidFill>
              </a:rPr>
              <a:t>T</a:t>
            </a:r>
            <a:r>
              <a:rPr lang="fr-FR" sz="1600">
                <a:solidFill>
                  <a:srgbClr val="000000"/>
                </a:solidFill>
              </a:rPr>
              <a:t>GTC</a:t>
            </a:r>
          </a:p>
        </p:txBody>
      </p:sp>
      <p:cxnSp>
        <p:nvCxnSpPr>
          <p:cNvPr id="21514" name="Connecteur droit avec flèche 39"/>
          <p:cNvCxnSpPr>
            <a:cxnSpLocks noChangeShapeType="1"/>
          </p:cNvCxnSpPr>
          <p:nvPr/>
        </p:nvCxnSpPr>
        <p:spPr bwMode="auto">
          <a:xfrm flipH="1">
            <a:off x="4086720" y="2841419"/>
            <a:ext cx="289440" cy="12601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5" name="Connecteur droit avec flèche 42"/>
          <p:cNvCxnSpPr>
            <a:cxnSpLocks noChangeShapeType="1"/>
          </p:cNvCxnSpPr>
          <p:nvPr/>
        </p:nvCxnSpPr>
        <p:spPr bwMode="auto">
          <a:xfrm>
            <a:off x="4572000" y="2841419"/>
            <a:ext cx="90720" cy="10441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6" name="Connecteur droit avec flèche 44"/>
          <p:cNvCxnSpPr>
            <a:cxnSpLocks noChangeShapeType="1"/>
          </p:cNvCxnSpPr>
          <p:nvPr/>
        </p:nvCxnSpPr>
        <p:spPr bwMode="auto">
          <a:xfrm>
            <a:off x="4636800" y="2841419"/>
            <a:ext cx="601920" cy="10441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7" name="Connecteur droit avec flèche 47"/>
          <p:cNvCxnSpPr>
            <a:cxnSpLocks noChangeShapeType="1"/>
          </p:cNvCxnSpPr>
          <p:nvPr/>
        </p:nvCxnSpPr>
        <p:spPr bwMode="auto">
          <a:xfrm>
            <a:off x="4703040" y="2841419"/>
            <a:ext cx="1074240" cy="103114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8" name="Connecteur droit avec flèche 50"/>
          <p:cNvCxnSpPr>
            <a:cxnSpLocks noChangeShapeType="1"/>
          </p:cNvCxnSpPr>
          <p:nvPr/>
        </p:nvCxnSpPr>
        <p:spPr bwMode="auto">
          <a:xfrm>
            <a:off x="4767840" y="2841419"/>
            <a:ext cx="1478880" cy="11161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9" name="Connecteur droit avec flèche 52"/>
          <p:cNvCxnSpPr>
            <a:cxnSpLocks noChangeShapeType="1"/>
          </p:cNvCxnSpPr>
          <p:nvPr/>
        </p:nvCxnSpPr>
        <p:spPr bwMode="auto">
          <a:xfrm>
            <a:off x="4943521" y="2841419"/>
            <a:ext cx="1931040" cy="10441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Connecteur droit avec flèche 55"/>
          <p:cNvCxnSpPr>
            <a:cxnSpLocks noChangeShapeType="1"/>
          </p:cNvCxnSpPr>
          <p:nvPr/>
        </p:nvCxnSpPr>
        <p:spPr bwMode="auto">
          <a:xfrm>
            <a:off x="5159520" y="2841419"/>
            <a:ext cx="2383200" cy="11161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21" name="Connecteur droit avec flèche 58"/>
          <p:cNvCxnSpPr>
            <a:cxnSpLocks noChangeShapeType="1"/>
          </p:cNvCxnSpPr>
          <p:nvPr/>
        </p:nvCxnSpPr>
        <p:spPr bwMode="auto">
          <a:xfrm>
            <a:off x="3918240" y="1149241"/>
            <a:ext cx="476928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22" name="ZoneTexte 59"/>
          <p:cNvSpPr txBox="1">
            <a:spLocks noChangeArrowheads="1"/>
          </p:cNvSpPr>
          <p:nvPr/>
        </p:nvSpPr>
        <p:spPr bwMode="auto">
          <a:xfrm>
            <a:off x="5473440" y="843929"/>
            <a:ext cx="565899" cy="32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time</a:t>
            </a:r>
          </a:p>
        </p:txBody>
      </p:sp>
      <p:sp>
        <p:nvSpPr>
          <p:cNvPr id="21523" name="ZoneTexte 62"/>
          <p:cNvSpPr txBox="1">
            <a:spLocks noChangeArrowheads="1"/>
          </p:cNvSpPr>
          <p:nvPr/>
        </p:nvSpPr>
        <p:spPr bwMode="auto">
          <a:xfrm>
            <a:off x="8133120" y="4408303"/>
            <a:ext cx="800199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21524" name="Rectangle 77"/>
          <p:cNvSpPr>
            <a:spLocks noChangeArrowheads="1"/>
          </p:cNvSpPr>
          <p:nvPr/>
        </p:nvSpPr>
        <p:spPr bwMode="auto">
          <a:xfrm>
            <a:off x="3443040" y="858331"/>
            <a:ext cx="577932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>
                <a:solidFill>
                  <a:srgbClr val="000000"/>
                </a:solidFill>
              </a:rPr>
              <a:t>….</a:t>
            </a:r>
          </a:p>
        </p:txBody>
      </p:sp>
      <p:sp>
        <p:nvSpPr>
          <p:cNvPr id="21525" name="Rectangle 78"/>
          <p:cNvSpPr>
            <a:spLocks noChangeArrowheads="1"/>
          </p:cNvSpPr>
          <p:nvPr/>
        </p:nvSpPr>
        <p:spPr bwMode="auto">
          <a:xfrm>
            <a:off x="8602560" y="858331"/>
            <a:ext cx="577932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>
                <a:solidFill>
                  <a:srgbClr val="000000"/>
                </a:solidFill>
              </a:rPr>
              <a:t>….</a:t>
            </a:r>
          </a:p>
        </p:txBody>
      </p:sp>
      <p:sp>
        <p:nvSpPr>
          <p:cNvPr id="21526" name="Flèche vers la droite 79"/>
          <p:cNvSpPr>
            <a:spLocks noChangeArrowheads="1"/>
          </p:cNvSpPr>
          <p:nvPr/>
        </p:nvSpPr>
        <p:spPr bwMode="auto">
          <a:xfrm>
            <a:off x="3618720" y="4656009"/>
            <a:ext cx="4573440" cy="108011"/>
          </a:xfrm>
          <a:prstGeom prst="rightArrow">
            <a:avLst>
              <a:gd name="adj1" fmla="val 50000"/>
              <a:gd name="adj2" fmla="val 49993"/>
            </a:avLst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91430" tIns="45715" rIns="91430" bIns="45715"/>
          <a:lstStyle/>
          <a:p>
            <a:pPr defTabSz="912973"/>
            <a:endParaRPr lang="fr-FR"/>
          </a:p>
        </p:txBody>
      </p:sp>
      <p:sp>
        <p:nvSpPr>
          <p:cNvPr id="81" name="Ellipse 80"/>
          <p:cNvSpPr/>
          <p:nvPr/>
        </p:nvSpPr>
        <p:spPr bwMode="auto">
          <a:xfrm>
            <a:off x="3845631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82" name="Ellipse 81"/>
          <p:cNvSpPr/>
          <p:nvPr/>
        </p:nvSpPr>
        <p:spPr bwMode="auto">
          <a:xfrm>
            <a:off x="4387787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88" name="Ellipse 87"/>
          <p:cNvSpPr/>
          <p:nvPr/>
        </p:nvSpPr>
        <p:spPr bwMode="auto">
          <a:xfrm>
            <a:off x="4946588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89" name="Ellipse 88"/>
          <p:cNvSpPr/>
          <p:nvPr/>
        </p:nvSpPr>
        <p:spPr bwMode="auto">
          <a:xfrm>
            <a:off x="5505388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90" name="Ellipse 89"/>
          <p:cNvSpPr/>
          <p:nvPr/>
        </p:nvSpPr>
        <p:spPr bwMode="auto">
          <a:xfrm>
            <a:off x="6064187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91" name="Ellipse 90"/>
          <p:cNvSpPr/>
          <p:nvPr/>
        </p:nvSpPr>
        <p:spPr bwMode="auto">
          <a:xfrm>
            <a:off x="6622987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92" name="Ellipse 91"/>
          <p:cNvSpPr/>
          <p:nvPr/>
        </p:nvSpPr>
        <p:spPr bwMode="auto">
          <a:xfrm>
            <a:off x="7181787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21548" name="ZoneTexte 93"/>
          <p:cNvSpPr txBox="1">
            <a:spLocks noChangeArrowheads="1"/>
          </p:cNvSpPr>
          <p:nvPr/>
        </p:nvSpPr>
        <p:spPr bwMode="auto">
          <a:xfrm>
            <a:off x="4086721" y="5654033"/>
            <a:ext cx="3224340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2000"/>
              <a:t>….. </a:t>
            </a:r>
            <a:r>
              <a:rPr lang="fr-FR" sz="2000">
                <a:solidFill>
                  <a:srgbClr val="FF0000"/>
                </a:solidFill>
              </a:rPr>
              <a:t>AGGTGCTATGTCT</a:t>
            </a:r>
            <a:r>
              <a:rPr lang="fr-FR" sz="2000"/>
              <a:t>….</a:t>
            </a:r>
          </a:p>
        </p:txBody>
      </p:sp>
      <p:sp>
        <p:nvSpPr>
          <p:cNvPr id="95" name="Parenthèse ouvrante 94"/>
          <p:cNvSpPr/>
          <p:nvPr/>
        </p:nvSpPr>
        <p:spPr bwMode="auto">
          <a:xfrm rot="5400000">
            <a:off x="5151595" y="5168036"/>
            <a:ext cx="108011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96" name="Parenthèse ouvrante 95"/>
          <p:cNvSpPr/>
          <p:nvPr/>
        </p:nvSpPr>
        <p:spPr bwMode="auto">
          <a:xfrm rot="5400000">
            <a:off x="5315755" y="5119071"/>
            <a:ext cx="108011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97" name="Parenthèse ouvrante 96"/>
          <p:cNvSpPr/>
          <p:nvPr/>
        </p:nvSpPr>
        <p:spPr bwMode="auto">
          <a:xfrm rot="5400000">
            <a:off x="5507275" y="5070105"/>
            <a:ext cx="108011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98" name="Parenthèse ouvrante 97"/>
          <p:cNvSpPr/>
          <p:nvPr/>
        </p:nvSpPr>
        <p:spPr bwMode="auto">
          <a:xfrm rot="5400000">
            <a:off x="5697354" y="5022581"/>
            <a:ext cx="108012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99" name="Parenthèse ouvrante 98"/>
          <p:cNvSpPr/>
          <p:nvPr/>
        </p:nvSpPr>
        <p:spPr bwMode="auto">
          <a:xfrm rot="5400000">
            <a:off x="5887434" y="4973616"/>
            <a:ext cx="108012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100" name="Parenthèse ouvrante 99"/>
          <p:cNvSpPr/>
          <p:nvPr/>
        </p:nvSpPr>
        <p:spPr bwMode="auto">
          <a:xfrm rot="5400000">
            <a:off x="6078954" y="4924651"/>
            <a:ext cx="108012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101" name="Parenthèse ouvrante 100"/>
          <p:cNvSpPr/>
          <p:nvPr/>
        </p:nvSpPr>
        <p:spPr bwMode="auto">
          <a:xfrm rot="5400000">
            <a:off x="6269034" y="4875685"/>
            <a:ext cx="108012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21556" name="ZoneTexte 101"/>
          <p:cNvSpPr txBox="1">
            <a:spLocks noChangeArrowheads="1"/>
          </p:cNvSpPr>
          <p:nvPr/>
        </p:nvSpPr>
        <p:spPr bwMode="auto">
          <a:xfrm>
            <a:off x="3371040" y="4346376"/>
            <a:ext cx="355680" cy="37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800"/>
              <a:t>5’</a:t>
            </a:r>
          </a:p>
        </p:txBody>
      </p:sp>
      <p:sp>
        <p:nvSpPr>
          <p:cNvPr id="21557" name="ZoneTexte 102"/>
          <p:cNvSpPr txBox="1">
            <a:spLocks noChangeArrowheads="1"/>
          </p:cNvSpPr>
          <p:nvPr/>
        </p:nvSpPr>
        <p:spPr bwMode="auto">
          <a:xfrm>
            <a:off x="8123040" y="4343496"/>
            <a:ext cx="357120" cy="3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800"/>
              <a:t>3’</a:t>
            </a:r>
          </a:p>
        </p:txBody>
      </p:sp>
      <p:sp>
        <p:nvSpPr>
          <p:cNvPr id="21558" name="ZoneTexte 40"/>
          <p:cNvSpPr txBox="1">
            <a:spLocks noChangeArrowheads="1"/>
          </p:cNvSpPr>
          <p:nvPr/>
        </p:nvSpPr>
        <p:spPr bwMode="auto">
          <a:xfrm>
            <a:off x="7967521" y="2971033"/>
            <a:ext cx="1055139" cy="2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100">
                <a:solidFill>
                  <a:srgbClr val="000000"/>
                </a:solidFill>
              </a:rPr>
              <a:t>3000 values/s</a:t>
            </a:r>
          </a:p>
        </p:txBody>
      </p:sp>
      <p:cxnSp>
        <p:nvCxnSpPr>
          <p:cNvPr id="21559" name="Connecteur droit avec flèche 41"/>
          <p:cNvCxnSpPr>
            <a:cxnSpLocks noChangeShapeType="1"/>
          </p:cNvCxnSpPr>
          <p:nvPr/>
        </p:nvCxnSpPr>
        <p:spPr bwMode="auto">
          <a:xfrm flipV="1">
            <a:off x="3657600" y="1340781"/>
            <a:ext cx="0" cy="15006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60" name="ZoneTexte 43"/>
          <p:cNvSpPr txBox="1">
            <a:spLocks noChangeArrowheads="1"/>
          </p:cNvSpPr>
          <p:nvPr/>
        </p:nvSpPr>
        <p:spPr bwMode="auto">
          <a:xfrm>
            <a:off x="2733120" y="1281735"/>
            <a:ext cx="929366" cy="2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100">
                <a:solidFill>
                  <a:srgbClr val="000000"/>
                </a:solidFill>
              </a:rPr>
              <a:t>current (pA)</a:t>
            </a:r>
          </a:p>
        </p:txBody>
      </p:sp>
      <p:sp>
        <p:nvSpPr>
          <p:cNvPr id="21561" name="ZoneTexte 1"/>
          <p:cNvSpPr txBox="1">
            <a:spLocks noChangeArrowheads="1"/>
          </p:cNvSpPr>
          <p:nvPr/>
        </p:nvSpPr>
        <p:spPr bwMode="auto">
          <a:xfrm>
            <a:off x="541994" y="5420729"/>
            <a:ext cx="2975374" cy="63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500" b="1">
                <a:solidFill>
                  <a:srgbClr val="000000"/>
                </a:solidFill>
                <a:latin typeface="Avenir Light"/>
                <a:cs typeface="Avenir Light"/>
              </a:rPr>
              <a:t>Basecalling</a:t>
            </a:r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 : finding the optimal</a:t>
            </a:r>
          </a:p>
          <a:p>
            <a:pPr algn="ctr">
              <a:lnSpc>
                <a:spcPct val="120000"/>
              </a:lnSpc>
            </a:pPr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path of successive 6-mers  </a:t>
            </a:r>
          </a:p>
        </p:txBody>
      </p:sp>
      <p:sp>
        <p:nvSpPr>
          <p:cNvPr id="52" name="Rectangle 1"/>
          <p:cNvSpPr>
            <a:spLocks noChangeArrowheads="1"/>
          </p:cNvSpPr>
          <p:nvPr/>
        </p:nvSpPr>
        <p:spPr bwMode="auto">
          <a:xfrm>
            <a:off x="-10080" y="113773"/>
            <a:ext cx="9180000" cy="440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sz="1800" b="1" dirty="0">
                <a:solidFill>
                  <a:srgbClr val="110AFF"/>
                </a:solidFill>
                <a:latin typeface="Avenir Light"/>
                <a:cs typeface="Avenir Light"/>
              </a:rPr>
              <a:t>BASECALLING</a:t>
            </a:r>
            <a:endParaRPr lang="en-US" sz="1800" b="1" cap="all" dirty="0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  <p:sp>
        <p:nvSpPr>
          <p:cNvPr id="21563" name="ZoneTexte 74"/>
          <p:cNvSpPr txBox="1">
            <a:spLocks noChangeArrowheads="1"/>
          </p:cNvSpPr>
          <p:nvPr/>
        </p:nvSpPr>
        <p:spPr bwMode="auto">
          <a:xfrm>
            <a:off x="2939040" y="4429906"/>
            <a:ext cx="800199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21564" name="Flèche vers la droite 31"/>
          <p:cNvSpPr>
            <a:spLocks noChangeArrowheads="1"/>
          </p:cNvSpPr>
          <p:nvPr/>
        </p:nvSpPr>
        <p:spPr bwMode="auto">
          <a:xfrm>
            <a:off x="2874241" y="1991729"/>
            <a:ext cx="522720" cy="195861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fr-FR"/>
          </a:p>
        </p:txBody>
      </p:sp>
      <p:grpSp>
        <p:nvGrpSpPr>
          <p:cNvPr id="21565" name="Grouper 1"/>
          <p:cNvGrpSpPr>
            <a:grpSpLocks/>
          </p:cNvGrpSpPr>
          <p:nvPr/>
        </p:nvGrpSpPr>
        <p:grpSpPr bwMode="auto">
          <a:xfrm>
            <a:off x="260640" y="881373"/>
            <a:ext cx="2417760" cy="2788133"/>
            <a:chOff x="287338" y="971551"/>
            <a:chExt cx="2665412" cy="3073400"/>
          </a:xfrm>
        </p:grpSpPr>
        <p:pic>
          <p:nvPicPr>
            <p:cNvPr id="21567" name="Imag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54" t="44266" r="18117" b="39326"/>
            <a:stretch>
              <a:fillRect/>
            </a:stretch>
          </p:blipFill>
          <p:spPr bwMode="auto">
            <a:xfrm>
              <a:off x="839142" y="1693589"/>
              <a:ext cx="1952137" cy="126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8" name="ZoneTexte 54"/>
            <p:cNvSpPr txBox="1">
              <a:spLocks noChangeArrowheads="1"/>
            </p:cNvSpPr>
            <p:nvPr/>
          </p:nvSpPr>
          <p:spPr bwMode="auto">
            <a:xfrm rot="5400000">
              <a:off x="306121" y="2375806"/>
              <a:ext cx="3073400" cy="264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794" tIns="50397" rIns="100794" bIns="50397">
              <a:spAutoFit/>
            </a:bodyPr>
            <a:lstStyle/>
            <a:p>
              <a:pPr algn="ctr"/>
              <a:r>
                <a:rPr lang="fr-FR" sz="900" b="1">
                  <a:solidFill>
                    <a:srgbClr val="000000"/>
                  </a:solidFill>
                </a:rPr>
                <a:t>G A T C T G A GG A </a:t>
              </a:r>
              <a:r>
                <a:rPr lang="fr-FR" sz="900" b="1">
                  <a:solidFill>
                    <a:srgbClr val="FF0000"/>
                  </a:solidFill>
                </a:rPr>
                <a:t>T G T C A G</a:t>
              </a:r>
              <a:r>
                <a:rPr lang="fr-FR" sz="900" b="1">
                  <a:solidFill>
                    <a:srgbClr val="000000"/>
                  </a:solidFill>
                </a:rPr>
                <a:t> T G C C A T T </a:t>
              </a:r>
            </a:p>
          </p:txBody>
        </p:sp>
        <p:sp>
          <p:nvSpPr>
            <p:cNvPr id="21569" name="Rectangle 56"/>
            <p:cNvSpPr>
              <a:spLocks noChangeArrowheads="1"/>
            </p:cNvSpPr>
            <p:nvPr/>
          </p:nvSpPr>
          <p:spPr bwMode="auto">
            <a:xfrm>
              <a:off x="1748448" y="2267280"/>
              <a:ext cx="212994" cy="827998"/>
            </a:xfrm>
            <a:prstGeom prst="rect">
              <a:avLst/>
            </a:prstGeom>
            <a:noFill/>
            <a:ln w="57150">
              <a:solidFill>
                <a:srgbClr val="FF2A44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0794" tIns="50397" rIns="100794" bIns="50397"/>
            <a:lstStyle/>
            <a:p>
              <a:pPr defTabSz="912973"/>
              <a:endParaRPr lang="fr-FR"/>
            </a:p>
          </p:txBody>
        </p:sp>
        <p:sp>
          <p:nvSpPr>
            <p:cNvPr id="21570" name="ZoneTexte 57"/>
            <p:cNvSpPr txBox="1">
              <a:spLocks noChangeArrowheads="1"/>
            </p:cNvSpPr>
            <p:nvPr/>
          </p:nvSpPr>
          <p:spPr bwMode="auto">
            <a:xfrm>
              <a:off x="287338" y="1596797"/>
              <a:ext cx="939460" cy="332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794" tIns="50397" rIns="100794" bIns="50397">
              <a:spAutoFit/>
            </a:bodyPr>
            <a:lstStyle/>
            <a:p>
              <a:r>
                <a:rPr lang="fr-FR" sz="1300">
                  <a:solidFill>
                    <a:srgbClr val="000000"/>
                  </a:solidFill>
                </a:rPr>
                <a:t>hexamer</a:t>
              </a:r>
            </a:p>
          </p:txBody>
        </p:sp>
        <p:sp>
          <p:nvSpPr>
            <p:cNvPr id="61" name="Flèche vers la droite 60"/>
            <p:cNvSpPr/>
            <p:nvPr/>
          </p:nvSpPr>
          <p:spPr bwMode="auto">
            <a:xfrm rot="1810786">
              <a:off x="787400" y="2071688"/>
              <a:ext cx="806450" cy="179387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0794" tIns="50397" rIns="100794" bIns="50397"/>
            <a:lstStyle/>
            <a:p>
              <a:pPr defTabSz="914305">
                <a:defRPr/>
              </a:pPr>
              <a:endParaRPr lang="fr-FR"/>
            </a:p>
          </p:txBody>
        </p:sp>
        <p:sp>
          <p:nvSpPr>
            <p:cNvPr id="21572" name="Rectangle 32"/>
            <p:cNvSpPr>
              <a:spLocks noChangeArrowheads="1"/>
            </p:cNvSpPr>
            <p:nvPr/>
          </p:nvSpPr>
          <p:spPr bwMode="auto">
            <a:xfrm>
              <a:off x="2664597" y="1619590"/>
              <a:ext cx="288153" cy="864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573" name="Rectangle 82"/>
            <p:cNvSpPr>
              <a:spLocks noChangeArrowheads="1"/>
            </p:cNvSpPr>
            <p:nvPr/>
          </p:nvSpPr>
          <p:spPr bwMode="auto">
            <a:xfrm rot="-2172046">
              <a:off x="2497834" y="1770971"/>
              <a:ext cx="288153" cy="288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1566" name="Flèche vers la droite 36"/>
          <p:cNvSpPr>
            <a:spLocks noChangeArrowheads="1"/>
          </p:cNvSpPr>
          <p:nvPr/>
        </p:nvSpPr>
        <p:spPr bwMode="auto">
          <a:xfrm>
            <a:off x="3657601" y="5715960"/>
            <a:ext cx="522720" cy="195861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36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latin typeface="Avenir Light"/>
              <a:cs typeface="Avenir Light"/>
            </a:endParaRPr>
          </a:p>
        </p:txBody>
      </p:sp>
      <p:pic>
        <p:nvPicPr>
          <p:cNvPr id="23553" name="Image 1" descr="Capture d’écran 2017-09-25 à 16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17815" r="2670" b="58560"/>
          <a:stretch>
            <a:fillRect/>
          </a:stretch>
        </p:blipFill>
        <p:spPr bwMode="auto">
          <a:xfrm>
            <a:off x="1785491" y="908720"/>
            <a:ext cx="5506778" cy="158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1"/>
          <p:cNvSpPr>
            <a:spLocks noChangeArrowheads="1"/>
          </p:cNvSpPr>
          <p:nvPr/>
        </p:nvSpPr>
        <p:spPr bwMode="auto">
          <a:xfrm>
            <a:off x="251520" y="188640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/>
            <a:r>
              <a:rPr lang="en-US" sz="1800" b="1" dirty="0" smtClean="0">
                <a:solidFill>
                  <a:srgbClr val="110AFF"/>
                </a:solidFill>
                <a:latin typeface="Avenir Book"/>
                <a:cs typeface="Avenir Book"/>
              </a:rPr>
              <a:t>QUALITY</a:t>
            </a:r>
            <a:endParaRPr lang="en-US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pic>
        <p:nvPicPr>
          <p:cNvPr id="23556" name="Image 1" descr="Capture d’écran 2017-09-25 à 16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64066" r="2670" b="12030"/>
          <a:stretch>
            <a:fillRect/>
          </a:stretch>
        </p:blipFill>
        <p:spPr bwMode="auto">
          <a:xfrm>
            <a:off x="1632960" y="3011350"/>
            <a:ext cx="5881220" cy="1713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Flèche vers le bas 1"/>
          <p:cNvSpPr>
            <a:spLocks noChangeArrowheads="1"/>
          </p:cNvSpPr>
          <p:nvPr/>
        </p:nvSpPr>
        <p:spPr bwMode="auto">
          <a:xfrm>
            <a:off x="5816320" y="2698839"/>
            <a:ext cx="195840" cy="456527"/>
          </a:xfrm>
          <a:prstGeom prst="downArrow">
            <a:avLst>
              <a:gd name="adj1" fmla="val 50000"/>
              <a:gd name="adj2" fmla="val 49952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45455"/>
          <a:stretch/>
        </p:blipFill>
        <p:spPr>
          <a:xfrm>
            <a:off x="2267744" y="4725144"/>
            <a:ext cx="4871463" cy="162747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267744" y="5949280"/>
            <a:ext cx="49680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800" dirty="0" err="1" smtClean="0"/>
              <a:t>Homopolymers</a:t>
            </a:r>
            <a:r>
              <a:rPr lang="fr-FR" sz="1800" dirty="0" smtClean="0"/>
              <a:t> </a:t>
            </a:r>
            <a:r>
              <a:rPr lang="fr-FR" sz="1800" dirty="0" err="1" smtClean="0"/>
              <a:t>difficult</a:t>
            </a:r>
            <a:r>
              <a:rPr lang="fr-FR" sz="1800" dirty="0" smtClean="0"/>
              <a:t> to </a:t>
            </a:r>
            <a:r>
              <a:rPr lang="fr-FR" sz="1800" dirty="0" err="1" smtClean="0"/>
              <a:t>sequence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67651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ZoneTexte 6"/>
          <p:cNvSpPr txBox="1">
            <a:spLocks noChangeArrowheads="1"/>
          </p:cNvSpPr>
          <p:nvPr/>
        </p:nvSpPr>
        <p:spPr bwMode="auto">
          <a:xfrm>
            <a:off x="2123721" y="44645"/>
            <a:ext cx="4889359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algn="ctr"/>
            <a:r>
              <a:rPr lang="fr-FR"/>
              <a:t>Size of sequenced DNA fragments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0" y="7184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24579" name="Rectangle 1"/>
          <p:cNvSpPr>
            <a:spLocks noChangeArrowheads="1"/>
          </p:cNvSpPr>
          <p:nvPr/>
        </p:nvSpPr>
        <p:spPr bwMode="auto">
          <a:xfrm>
            <a:off x="251520" y="227544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SIZE OF SEQUENCED DNA FRAGMENTS</a:t>
            </a:r>
          </a:p>
        </p:txBody>
      </p:sp>
      <p:sp>
        <p:nvSpPr>
          <p:cNvPr id="24580" name="Rectangle 11"/>
          <p:cNvSpPr>
            <a:spLocks noChangeArrowheads="1"/>
          </p:cNvSpPr>
          <p:nvPr/>
        </p:nvSpPr>
        <p:spPr bwMode="auto">
          <a:xfrm>
            <a:off x="611560" y="5475287"/>
            <a:ext cx="2964751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venir Light"/>
                <a:cs typeface="Avenir Light"/>
              </a:rPr>
              <a:t>(Risse et al. </a:t>
            </a:r>
            <a:r>
              <a:rPr lang="fr-FR" sz="1600" i="1" dirty="0" err="1">
                <a:solidFill>
                  <a:srgbClr val="000000"/>
                </a:solidFill>
                <a:latin typeface="Avenir Light"/>
                <a:cs typeface="Avenir Light"/>
              </a:rPr>
              <a:t>GigaScience</a:t>
            </a:r>
            <a:r>
              <a:rPr lang="fr-FR" sz="1600" i="1" dirty="0">
                <a:solidFill>
                  <a:srgbClr val="000000"/>
                </a:solidFill>
                <a:latin typeface="Avenir Light"/>
                <a:cs typeface="Avenir Light"/>
              </a:rPr>
              <a:t>,</a:t>
            </a: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 2015)</a:t>
            </a:r>
          </a:p>
        </p:txBody>
      </p:sp>
      <p:sp>
        <p:nvSpPr>
          <p:cNvPr id="24581" name="Rectangle 12"/>
          <p:cNvSpPr>
            <a:spLocks noChangeArrowheads="1"/>
          </p:cNvSpPr>
          <p:nvPr/>
        </p:nvSpPr>
        <p:spPr bwMode="auto">
          <a:xfrm>
            <a:off x="652321" y="1329275"/>
            <a:ext cx="2938269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venir Light"/>
                <a:cs typeface="Avenir Light"/>
              </a:rPr>
              <a:t>Typical profile of fragment size</a:t>
            </a:r>
          </a:p>
        </p:txBody>
      </p:sp>
      <p:pic>
        <p:nvPicPr>
          <p:cNvPr id="24589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4"/>
          <a:stretch>
            <a:fillRect/>
          </a:stretch>
        </p:blipFill>
        <p:spPr bwMode="auto">
          <a:xfrm>
            <a:off x="260640" y="1687874"/>
            <a:ext cx="3592800" cy="316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0" name="ZoneTexte 13"/>
          <p:cNvSpPr txBox="1">
            <a:spLocks noChangeArrowheads="1"/>
          </p:cNvSpPr>
          <p:nvPr/>
        </p:nvSpPr>
        <p:spPr bwMode="auto">
          <a:xfrm>
            <a:off x="1521055" y="4878258"/>
            <a:ext cx="4122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4591" name="ZoneTexte 14"/>
          <p:cNvSpPr txBox="1">
            <a:spLocks noChangeArrowheads="1"/>
          </p:cNvSpPr>
          <p:nvPr/>
        </p:nvSpPr>
        <p:spPr bwMode="auto">
          <a:xfrm>
            <a:off x="2423441" y="4878258"/>
            <a:ext cx="4122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20</a:t>
            </a:r>
          </a:p>
        </p:txBody>
      </p:sp>
      <p:sp>
        <p:nvSpPr>
          <p:cNvPr id="24592" name="ZoneTexte 15"/>
          <p:cNvSpPr txBox="1">
            <a:spLocks noChangeArrowheads="1"/>
          </p:cNvSpPr>
          <p:nvPr/>
        </p:nvSpPr>
        <p:spPr bwMode="auto">
          <a:xfrm>
            <a:off x="621845" y="4878258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4593" name="Rectangle 16"/>
          <p:cNvSpPr>
            <a:spLocks noChangeArrowheads="1"/>
          </p:cNvSpPr>
          <p:nvPr/>
        </p:nvSpPr>
        <p:spPr bwMode="auto">
          <a:xfrm>
            <a:off x="395536" y="5155682"/>
            <a:ext cx="34836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600" dirty="0" err="1">
                <a:solidFill>
                  <a:srgbClr val="000000"/>
                </a:solidFill>
              </a:rPr>
              <a:t>Length</a:t>
            </a:r>
            <a:r>
              <a:rPr lang="fr-FR" sz="1600" dirty="0">
                <a:solidFill>
                  <a:srgbClr val="000000"/>
                </a:solidFill>
              </a:rPr>
              <a:t> of </a:t>
            </a:r>
            <a:r>
              <a:rPr lang="fr-FR" sz="1600" dirty="0" err="1">
                <a:solidFill>
                  <a:srgbClr val="000000"/>
                </a:solidFill>
              </a:rPr>
              <a:t>sequenced</a:t>
            </a:r>
            <a:r>
              <a:rPr lang="fr-FR" sz="1600" dirty="0">
                <a:solidFill>
                  <a:srgbClr val="000000"/>
                </a:solidFill>
              </a:rPr>
              <a:t> fragments (kb)</a:t>
            </a:r>
          </a:p>
        </p:txBody>
      </p:sp>
      <p:pic>
        <p:nvPicPr>
          <p:cNvPr id="24583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80" y="1687873"/>
            <a:ext cx="5173920" cy="359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Rectangle 20"/>
          <p:cNvSpPr>
            <a:spLocks noChangeArrowheads="1"/>
          </p:cNvSpPr>
          <p:nvPr/>
        </p:nvSpPr>
        <p:spPr bwMode="auto">
          <a:xfrm>
            <a:off x="5813281" y="1296152"/>
            <a:ext cx="1831107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Avenir Light"/>
                <a:cs typeface="Avenir Light"/>
              </a:rPr>
              <a:t>“Ultra long” reads</a:t>
            </a:r>
          </a:p>
        </p:txBody>
      </p:sp>
      <p:sp>
        <p:nvSpPr>
          <p:cNvPr id="24585" name="Rectangle 22"/>
          <p:cNvSpPr>
            <a:spLocks noChangeArrowheads="1"/>
          </p:cNvSpPr>
          <p:nvPr/>
        </p:nvSpPr>
        <p:spPr bwMode="auto">
          <a:xfrm>
            <a:off x="4376161" y="5412105"/>
            <a:ext cx="4703040" cy="957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Size of the </a:t>
            </a:r>
            <a:r>
              <a:rPr lang="fr-FR" sz="1600" dirty="0" err="1">
                <a:solidFill>
                  <a:srgbClr val="000000"/>
                </a:solidFill>
                <a:latin typeface="Avenir Light"/>
                <a:cs typeface="Avenir Light"/>
              </a:rPr>
              <a:t>longest</a:t>
            </a: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Avenir Light"/>
                <a:cs typeface="Avenir Light"/>
              </a:rPr>
              <a:t>read</a:t>
            </a: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 : 778 kb</a:t>
            </a:r>
          </a:p>
          <a:p>
            <a:pPr algn="ctr">
              <a:lnSpc>
                <a:spcPct val="120000"/>
              </a:lnSpc>
            </a:pP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1 contig of the 4.6Mb chromosome of </a:t>
            </a:r>
            <a:r>
              <a:rPr lang="fr-FR" sz="1600" i="1" dirty="0">
                <a:solidFill>
                  <a:srgbClr val="000000"/>
                </a:solidFill>
                <a:latin typeface="Avenir Light"/>
                <a:cs typeface="Avenir Light"/>
              </a:rPr>
              <a:t>E. coli </a:t>
            </a:r>
          </a:p>
          <a:p>
            <a:pPr algn="ctr">
              <a:lnSpc>
                <a:spcPct val="120000"/>
              </a:lnSpc>
            </a:pPr>
            <a:r>
              <a:rPr lang="fr-FR" sz="1600" dirty="0" err="1">
                <a:solidFill>
                  <a:srgbClr val="000000"/>
                </a:solidFill>
                <a:latin typeface="Avenir Light"/>
                <a:cs typeface="Avenir Light"/>
              </a:rPr>
              <a:t>obtained</a:t>
            </a: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Avenir Light"/>
                <a:cs typeface="Avenir Light"/>
              </a:rPr>
              <a:t>with</a:t>
            </a: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Avenir Light"/>
                <a:cs typeface="Avenir Light"/>
              </a:rPr>
              <a:t>just</a:t>
            </a: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 the 7 </a:t>
            </a:r>
            <a:r>
              <a:rPr lang="fr-FR" sz="1600" dirty="0" err="1">
                <a:solidFill>
                  <a:srgbClr val="000000"/>
                </a:solidFill>
                <a:latin typeface="Avenir Light"/>
                <a:cs typeface="Avenir Light"/>
              </a:rPr>
              <a:t>longest</a:t>
            </a: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venir Light"/>
                <a:cs typeface="Avenir Light"/>
              </a:rPr>
              <a:t>reads</a:t>
            </a:r>
            <a:endParaRPr lang="fr-FR" sz="1600" dirty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sp>
        <p:nvSpPr>
          <p:cNvPr id="24586" name="Flèche vers le bas 23"/>
          <p:cNvSpPr>
            <a:spLocks noChangeArrowheads="1"/>
          </p:cNvSpPr>
          <p:nvPr/>
        </p:nvSpPr>
        <p:spPr bwMode="auto">
          <a:xfrm>
            <a:off x="6596640" y="5216244"/>
            <a:ext cx="131040" cy="260667"/>
          </a:xfrm>
          <a:prstGeom prst="downArrow">
            <a:avLst>
              <a:gd name="adj1" fmla="val 50000"/>
              <a:gd name="adj2" fmla="val 49725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fr-FR" sz="1600"/>
          </a:p>
        </p:txBody>
      </p:sp>
      <p:sp>
        <p:nvSpPr>
          <p:cNvPr id="24588" name="Rectangle 17"/>
          <p:cNvSpPr>
            <a:spLocks noChangeArrowheads="1"/>
          </p:cNvSpPr>
          <p:nvPr/>
        </p:nvSpPr>
        <p:spPr bwMode="auto">
          <a:xfrm>
            <a:off x="5663521" y="1558260"/>
            <a:ext cx="2677300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venir Light"/>
                <a:cs typeface="Avenir Light"/>
              </a:rPr>
              <a:t>(lab.loman.net, March 2017)</a:t>
            </a:r>
          </a:p>
        </p:txBody>
      </p:sp>
    </p:spTree>
    <p:extLst>
      <p:ext uri="{BB962C8B-B14F-4D97-AF65-F5344CB8AC3E}">
        <p14:creationId xmlns:p14="http://schemas.microsoft.com/office/powerpoint/2010/main" val="4951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2"/>
          <p:cNvGrpSpPr/>
          <p:nvPr/>
        </p:nvGrpSpPr>
        <p:grpSpPr>
          <a:xfrm>
            <a:off x="2123728" y="116632"/>
            <a:ext cx="5400600" cy="6746973"/>
            <a:chOff x="2411760" y="841999"/>
            <a:chExt cx="4464496" cy="6021606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2"/>
            <a:srcRect t="7791" b="2601"/>
            <a:stretch/>
          </p:blipFill>
          <p:spPr>
            <a:xfrm>
              <a:off x="2411760" y="841999"/>
              <a:ext cx="4464496" cy="6021606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1760" y="4365104"/>
              <a:ext cx="1080120" cy="2448272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1761" y="3879051"/>
              <a:ext cx="738102" cy="621685"/>
            </a:xfrm>
            <a:prstGeom prst="rect">
              <a:avLst/>
            </a:prstGeom>
          </p:spPr>
        </p:pic>
      </p:grpSp>
      <p:sp>
        <p:nvSpPr>
          <p:cNvPr id="14" name="ZoneTexte 13"/>
          <p:cNvSpPr txBox="1"/>
          <p:nvPr/>
        </p:nvSpPr>
        <p:spPr>
          <a:xfrm>
            <a:off x="827584" y="548680"/>
            <a:ext cx="727280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latin typeface="Avenir Book" charset="0"/>
                <a:ea typeface="Avenir Book" charset="0"/>
                <a:cs typeface="Avenir Book" charset="0"/>
              </a:rPr>
              <a:t>Hybrid</a:t>
            </a:r>
            <a:r>
              <a:rPr lang="fr-FR" sz="2000" dirty="0" smtClean="0">
                <a:latin typeface="Avenir Book" charset="0"/>
                <a:ea typeface="Avenir Book" charset="0"/>
                <a:cs typeface="Avenir Book" charset="0"/>
              </a:rPr>
              <a:t> full-</a:t>
            </a:r>
            <a:r>
              <a:rPr lang="fr-FR" sz="2000" dirty="0" err="1" smtClean="0">
                <a:latin typeface="Avenir Book" charset="0"/>
                <a:ea typeface="Avenir Book" charset="0"/>
                <a:cs typeface="Avenir Book" charset="0"/>
              </a:rPr>
              <a:t>length</a:t>
            </a:r>
            <a:r>
              <a:rPr lang="fr-FR" sz="20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 smtClean="0">
                <a:latin typeface="Avenir Book" charset="0"/>
                <a:ea typeface="Avenir Book" charset="0"/>
                <a:cs typeface="Avenir Book" charset="0"/>
              </a:rPr>
              <a:t>transcriptome</a:t>
            </a:r>
            <a:r>
              <a:rPr lang="fr-FR" sz="2000" dirty="0" smtClean="0">
                <a:latin typeface="Avenir Book" charset="0"/>
                <a:ea typeface="Avenir Book" charset="0"/>
                <a:cs typeface="Avenir Book" charset="0"/>
              </a:rPr>
              <a:t> in </a:t>
            </a:r>
            <a:r>
              <a:rPr lang="fr-FR" sz="2000" dirty="0" err="1">
                <a:latin typeface="Avenir Book" charset="0"/>
                <a:ea typeface="Avenir Book" charset="0"/>
                <a:cs typeface="Avenir Book" charset="0"/>
              </a:rPr>
              <a:t>metastatic</a:t>
            </a:r>
            <a:r>
              <a:rPr lang="fr-FR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>
                <a:latin typeface="Avenir Book" charset="0"/>
                <a:ea typeface="Avenir Book" charset="0"/>
                <a:cs typeface="Avenir Book" charset="0"/>
              </a:rPr>
              <a:t>ovarian</a:t>
            </a:r>
            <a:r>
              <a:rPr lang="fr-FR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smtClean="0">
                <a:latin typeface="Avenir Book" charset="0"/>
                <a:ea typeface="Avenir Book" charset="0"/>
                <a:cs typeface="Avenir Book" charset="0"/>
              </a:rPr>
              <a:t>cancer</a:t>
            </a:r>
            <a:endParaRPr lang="fr-FR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904069" y="1002794"/>
            <a:ext cx="213242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Jing et al. </a:t>
            </a:r>
            <a:r>
              <a:rPr lang="fr-FR" sz="1800" i="1" dirty="0" err="1" smtClean="0">
                <a:latin typeface="Avenir Book" charset="0"/>
                <a:ea typeface="Avenir Book" charset="0"/>
                <a:cs typeface="Avenir Book" charset="0"/>
              </a:rPr>
              <a:t>Oncogene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2019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2008" y="4131077"/>
            <a:ext cx="349188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dirty="0" smtClean="0"/>
              <a:t>ATSS : alternative </a:t>
            </a:r>
            <a:r>
              <a:rPr lang="fr-FR" sz="1400" dirty="0"/>
              <a:t>transcription </a:t>
            </a:r>
            <a:r>
              <a:rPr lang="fr-FR" sz="1400" dirty="0" err="1"/>
              <a:t>start</a:t>
            </a:r>
            <a:r>
              <a:rPr lang="fr-FR" sz="1400" dirty="0"/>
              <a:t> </a:t>
            </a:r>
            <a:r>
              <a:rPr lang="fr-FR" sz="1400" dirty="0" smtClean="0"/>
              <a:t>sites </a:t>
            </a:r>
          </a:p>
          <a:p>
            <a:r>
              <a:rPr lang="fr-FR" sz="1400" dirty="0" smtClean="0"/>
              <a:t>AS : alternative </a:t>
            </a:r>
            <a:r>
              <a:rPr lang="fr-FR" sz="1400" dirty="0" err="1" smtClean="0"/>
              <a:t>splicing</a:t>
            </a:r>
            <a:endParaRPr lang="fr-FR" sz="1400" dirty="0" smtClean="0"/>
          </a:p>
          <a:p>
            <a:pPr>
              <a:lnSpc>
                <a:spcPct val="150000"/>
              </a:lnSpc>
            </a:pPr>
            <a:r>
              <a:rPr lang="fr-FR" sz="1400" dirty="0" smtClean="0"/>
              <a:t>APA : alternative </a:t>
            </a:r>
            <a:r>
              <a:rPr lang="fr-FR" sz="1400" dirty="0" err="1"/>
              <a:t>polyadenylation</a:t>
            </a:r>
            <a:r>
              <a:rPr lang="fr-FR" sz="1400" dirty="0"/>
              <a:t> </a:t>
            </a:r>
            <a:r>
              <a:rPr lang="fr-FR" sz="1400" dirty="0" smtClean="0"/>
              <a:t>sites</a:t>
            </a:r>
            <a:endParaRPr lang="fr-FR" sz="14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-1213"/>
            <a:ext cx="9144000" cy="575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endParaRPr lang="fr-FR" sz="1800" dirty="0">
              <a:solidFill>
                <a:srgbClr val="110A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3528" y="116632"/>
            <a:ext cx="4464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err="1">
                <a:solidFill>
                  <a:srgbClr val="110AFF"/>
                </a:solidFill>
                <a:latin typeface="Avenir Book"/>
                <a:cs typeface="Avenir Book"/>
              </a:rPr>
              <a:t>P</a:t>
            </a:r>
            <a:r>
              <a:rPr lang="fr-FR" sz="2000" dirty="0" err="1" smtClean="0">
                <a:solidFill>
                  <a:srgbClr val="110AFF"/>
                </a:solidFill>
                <a:latin typeface="Avenir Book"/>
                <a:cs typeface="Avenir Book"/>
              </a:rPr>
              <a:t>acBio</a:t>
            </a:r>
            <a:r>
              <a:rPr lang="fr-FR" sz="2000" dirty="0" smtClean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110AFF"/>
                </a:solidFill>
                <a:latin typeface="Avenir Book"/>
                <a:cs typeface="Avenir Book"/>
              </a:rPr>
              <a:t>cDNA</a:t>
            </a:r>
            <a:r>
              <a:rPr lang="fr-FR" sz="2000" dirty="0" smtClean="0">
                <a:solidFill>
                  <a:srgbClr val="110AFF"/>
                </a:solidFill>
                <a:latin typeface="Avenir Book"/>
                <a:cs typeface="Avenir Book"/>
              </a:rPr>
              <a:t> SEQUENCING</a:t>
            </a:r>
            <a:endParaRPr lang="fr-FR" sz="2000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096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7184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632960" y="227544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SIZE OF SEQUENCED DNA FRAGMENTS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98" y="1124744"/>
            <a:ext cx="7905289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7882" b="1"/>
          <a:stretch/>
        </p:blipFill>
        <p:spPr>
          <a:xfrm>
            <a:off x="417365" y="1412776"/>
            <a:ext cx="8150605" cy="44644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7184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632960" y="227544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SIZE OF SEQUENCED DNA FRAGMENTS</a:t>
            </a:r>
          </a:p>
        </p:txBody>
      </p:sp>
    </p:spTree>
    <p:extLst>
      <p:ext uri="{BB962C8B-B14F-4D97-AF65-F5344CB8AC3E}">
        <p14:creationId xmlns:p14="http://schemas.microsoft.com/office/powerpoint/2010/main" val="8032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-1" b="-3283"/>
          <a:stretch/>
        </p:blipFill>
        <p:spPr>
          <a:xfrm>
            <a:off x="611560" y="980728"/>
            <a:ext cx="7848872" cy="5171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7184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632960" y="227544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SIZE OF SEQUENCED DNA FRAGMENTS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652120" y="6381328"/>
            <a:ext cx="32851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smtClean="0"/>
              <a:t>see</a:t>
            </a:r>
            <a:r>
              <a:rPr lang="fr-FR" sz="1400" dirty="0" smtClean="0"/>
              <a:t> </a:t>
            </a:r>
            <a:r>
              <a:rPr lang="fr-FR" sz="1400" dirty="0"/>
              <a:t>John </a:t>
            </a:r>
            <a:r>
              <a:rPr lang="fr-FR" sz="1400" dirty="0" err="1" smtClean="0"/>
              <a:t>Tyson’s</a:t>
            </a:r>
            <a:r>
              <a:rPr lang="fr-FR" sz="1400" dirty="0" smtClean="0"/>
              <a:t> </a:t>
            </a:r>
            <a:r>
              <a:rPr lang="fr-FR" sz="1400" dirty="0" err="1" smtClean="0"/>
              <a:t>video</a:t>
            </a:r>
            <a:r>
              <a:rPr lang="fr-FR" sz="1400" dirty="0" smtClean="0"/>
              <a:t> (ONT </a:t>
            </a:r>
            <a:r>
              <a:rPr lang="fr-FR" sz="1400" dirty="0" err="1" smtClean="0"/>
              <a:t>website</a:t>
            </a:r>
            <a:r>
              <a:rPr lang="fr-FR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89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 sz="2000">
              <a:latin typeface="Avenir Light"/>
              <a:cs typeface="Avenir Ligh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00113" y="188640"/>
            <a:ext cx="918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110AFF"/>
                </a:solidFill>
                <a:latin typeface="Avenir Book"/>
                <a:cs typeface="Avenir Book"/>
              </a:rPr>
              <a:t>HYBRID GENOME ASSEMBLY : NANOPORE AND ILLUMINA DATA</a:t>
            </a:r>
            <a:endParaRPr lang="fr-FR" sz="1800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pic>
        <p:nvPicPr>
          <p:cNvPr id="106497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4" b="-1118"/>
          <a:stretch/>
        </p:blipFill>
        <p:spPr bwMode="auto">
          <a:xfrm>
            <a:off x="27417" y="1412776"/>
            <a:ext cx="8907686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8" name="Ellipse 1"/>
          <p:cNvSpPr>
            <a:spLocks noChangeArrowheads="1"/>
          </p:cNvSpPr>
          <p:nvPr/>
        </p:nvSpPr>
        <p:spPr bwMode="auto">
          <a:xfrm>
            <a:off x="4517458" y="2365128"/>
            <a:ext cx="487992" cy="327044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6499" name="Ellipse 4"/>
          <p:cNvSpPr>
            <a:spLocks noChangeArrowheads="1"/>
          </p:cNvSpPr>
          <p:nvPr/>
        </p:nvSpPr>
        <p:spPr bwMode="auto">
          <a:xfrm>
            <a:off x="6460273" y="2380976"/>
            <a:ext cx="487991" cy="327044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6500" name="Ellipse 5"/>
          <p:cNvSpPr>
            <a:spLocks noChangeArrowheads="1"/>
          </p:cNvSpPr>
          <p:nvPr/>
        </p:nvSpPr>
        <p:spPr bwMode="auto">
          <a:xfrm>
            <a:off x="4506703" y="3933056"/>
            <a:ext cx="487992" cy="32560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6501" name="Ellipse 6"/>
          <p:cNvSpPr>
            <a:spLocks noChangeArrowheads="1"/>
          </p:cNvSpPr>
          <p:nvPr/>
        </p:nvSpPr>
        <p:spPr bwMode="auto">
          <a:xfrm>
            <a:off x="6449519" y="3933056"/>
            <a:ext cx="487991" cy="327044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6502" name="Ellipse 7"/>
          <p:cNvSpPr>
            <a:spLocks noChangeArrowheads="1"/>
          </p:cNvSpPr>
          <p:nvPr/>
        </p:nvSpPr>
        <p:spPr bwMode="auto">
          <a:xfrm>
            <a:off x="4506703" y="5085184"/>
            <a:ext cx="487992" cy="327044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6503" name="Ellipse 8"/>
          <p:cNvSpPr>
            <a:spLocks noChangeArrowheads="1"/>
          </p:cNvSpPr>
          <p:nvPr/>
        </p:nvSpPr>
        <p:spPr bwMode="auto">
          <a:xfrm>
            <a:off x="6449519" y="5101032"/>
            <a:ext cx="487991" cy="32560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5759954" y="1556792"/>
            <a:ext cx="1368801" cy="2793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/>
              <a:t>Illumina + </a:t>
            </a:r>
            <a:r>
              <a:rPr lang="fr-FR" sz="1400" dirty="0" err="1" smtClean="0"/>
              <a:t>MinION</a:t>
            </a:r>
            <a:endParaRPr lang="fr-FR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262792" y="1556792"/>
            <a:ext cx="1014292" cy="2793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/>
              <a:t>Illumina </a:t>
            </a:r>
            <a:r>
              <a:rPr lang="fr-FR" sz="1400" dirty="0" err="1" smtClean="0"/>
              <a:t>only</a:t>
            </a: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2367548" y="980728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/>
              <a:t>Acinetobacter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baylyi</a:t>
            </a:r>
            <a:r>
              <a:rPr lang="fr-FR" sz="1600" i="1" dirty="0" smtClean="0"/>
              <a:t> </a:t>
            </a:r>
            <a:r>
              <a:rPr lang="fr-FR" sz="1600" dirty="0" smtClean="0"/>
              <a:t>(data </a:t>
            </a:r>
            <a:r>
              <a:rPr lang="fr-FR" sz="1600" dirty="0" err="1" smtClean="0"/>
              <a:t>from</a:t>
            </a:r>
            <a:r>
              <a:rPr lang="fr-FR" sz="1600" dirty="0" smtClean="0"/>
              <a:t> Oxford </a:t>
            </a:r>
            <a:r>
              <a:rPr lang="fr-FR" sz="1600" dirty="0" err="1" smtClean="0"/>
              <a:t>Nanopore</a:t>
            </a:r>
            <a:r>
              <a:rPr lang="fr-FR" sz="1600" dirty="0" smtClean="0"/>
              <a:t>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174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 sz="2000">
              <a:latin typeface="Avenir Light"/>
              <a:cs typeface="Avenir Ligh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00113" y="188640"/>
            <a:ext cx="918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110AFF"/>
                </a:solidFill>
                <a:latin typeface="Avenir Book"/>
                <a:cs typeface="Avenir Book"/>
              </a:rPr>
              <a:t>NANOPORE GENOME </a:t>
            </a:r>
            <a:r>
              <a:rPr lang="fr-FR" sz="1800" dirty="0" smtClean="0">
                <a:solidFill>
                  <a:srgbClr val="110AFF"/>
                </a:solidFill>
                <a:latin typeface="Avenir Book"/>
                <a:cs typeface="Avenir Book"/>
              </a:rPr>
              <a:t>SEQUENCING</a:t>
            </a:r>
            <a:endParaRPr lang="fr-FR" sz="1800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-720" r="-1"/>
          <a:stretch/>
        </p:blipFill>
        <p:spPr>
          <a:xfrm>
            <a:off x="1331640" y="772088"/>
            <a:ext cx="5862382" cy="265691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52883" y="95982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Jan. 2018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475656" y="4077072"/>
            <a:ext cx="5850396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dirty="0" err="1" smtClean="0"/>
              <a:t>Using</a:t>
            </a:r>
            <a:r>
              <a:rPr lang="fr-FR" sz="1400" dirty="0" smtClean="0"/>
              <a:t> </a:t>
            </a:r>
            <a:r>
              <a:rPr lang="fr-FR" sz="1400" dirty="0" err="1"/>
              <a:t>nanopore</a:t>
            </a:r>
            <a:r>
              <a:rPr lang="fr-FR" sz="1400" dirty="0"/>
              <a:t> </a:t>
            </a:r>
            <a:r>
              <a:rPr lang="fr-FR" sz="1400" dirty="0" err="1"/>
              <a:t>reads</a:t>
            </a:r>
            <a:r>
              <a:rPr lang="fr-FR" sz="1400" dirty="0"/>
              <a:t> </a:t>
            </a:r>
            <a:r>
              <a:rPr lang="fr-FR" sz="1400" dirty="0" err="1" smtClean="0"/>
              <a:t>alone</a:t>
            </a:r>
            <a:r>
              <a:rPr lang="fr-FR" sz="1400" dirty="0" smtClean="0"/>
              <a:t> </a:t>
            </a:r>
            <a:r>
              <a:rPr lang="fr-FR" sz="1400" dirty="0" err="1" smtClean="0"/>
              <a:t>assembly</a:t>
            </a:r>
            <a:r>
              <a:rPr lang="fr-FR" sz="1400" dirty="0" smtClean="0"/>
              <a:t> of a </a:t>
            </a:r>
            <a:r>
              <a:rPr lang="fr-FR" sz="1400" dirty="0" err="1" smtClean="0"/>
              <a:t>human</a:t>
            </a:r>
            <a:r>
              <a:rPr lang="fr-FR" sz="1400" dirty="0" smtClean="0"/>
              <a:t> </a:t>
            </a:r>
            <a:r>
              <a:rPr lang="fr-FR" sz="1400" dirty="0" err="1" smtClean="0"/>
              <a:t>genome</a:t>
            </a:r>
            <a:r>
              <a:rPr lang="fr-FR" sz="1400" dirty="0" smtClean="0"/>
              <a:t> 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400" dirty="0" smtClean="0"/>
              <a:t>NG50 </a:t>
            </a:r>
            <a:r>
              <a:rPr lang="fr-FR" sz="1400" dirty="0"/>
              <a:t>contig size of ~6.4 Mb </a:t>
            </a:r>
            <a:endParaRPr lang="fr-FR" sz="1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400" dirty="0" err="1" smtClean="0"/>
              <a:t>covers</a:t>
            </a:r>
            <a:r>
              <a:rPr lang="fr-FR" sz="1400" dirty="0" smtClean="0"/>
              <a:t> </a:t>
            </a:r>
            <a:r>
              <a:rPr lang="fr-FR" sz="1400" dirty="0"/>
              <a:t>&gt;85% of the </a:t>
            </a:r>
            <a:r>
              <a:rPr lang="fr-FR" sz="1400" dirty="0" err="1"/>
              <a:t>reference</a:t>
            </a:r>
            <a:r>
              <a:rPr lang="fr-FR" sz="1400" dirty="0"/>
              <a:t> </a:t>
            </a:r>
            <a:endParaRPr lang="fr-FR" sz="1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400" dirty="0" smtClean="0"/>
              <a:t>99.88</a:t>
            </a:r>
            <a:r>
              <a:rPr lang="fr-FR" sz="1400" dirty="0"/>
              <a:t>% </a:t>
            </a:r>
            <a:r>
              <a:rPr lang="fr-FR" sz="1400" dirty="0" err="1" smtClean="0"/>
              <a:t>accuracy</a:t>
            </a:r>
            <a:endParaRPr lang="fr-FR" sz="1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400" dirty="0" smtClean="0"/>
              <a:t>MHC </a:t>
            </a:r>
            <a:r>
              <a:rPr lang="fr-FR" sz="1400" dirty="0"/>
              <a:t>locus on a single contig, </a:t>
            </a:r>
            <a:r>
              <a:rPr lang="fr-FR" sz="1400" dirty="0" err="1"/>
              <a:t>phased</a:t>
            </a:r>
            <a:r>
              <a:rPr lang="fr-FR" sz="1400" dirty="0"/>
              <a:t> over </a:t>
            </a:r>
            <a:r>
              <a:rPr lang="fr-FR" sz="1400" dirty="0" err="1"/>
              <a:t>its</a:t>
            </a:r>
            <a:r>
              <a:rPr lang="fr-FR" sz="1400" dirty="0"/>
              <a:t> full </a:t>
            </a:r>
            <a:r>
              <a:rPr lang="fr-FR" sz="1400" dirty="0" err="1" smtClean="0"/>
              <a:t>length</a:t>
            </a:r>
            <a:endParaRPr lang="fr-FR" sz="1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400" dirty="0" err="1" smtClean="0"/>
              <a:t>closure</a:t>
            </a:r>
            <a:r>
              <a:rPr lang="fr-FR" sz="1400" dirty="0" smtClean="0"/>
              <a:t> </a:t>
            </a:r>
            <a:r>
              <a:rPr lang="fr-FR" sz="1400" dirty="0"/>
              <a:t>of 12 large (&gt;50 kb) gaps in the </a:t>
            </a:r>
            <a:r>
              <a:rPr lang="fr-FR" sz="1400" dirty="0" err="1"/>
              <a:t>reference</a:t>
            </a:r>
            <a:r>
              <a:rPr lang="fr-FR" sz="1400" dirty="0"/>
              <a:t> </a:t>
            </a:r>
            <a:r>
              <a:rPr lang="fr-FR" sz="1400" dirty="0" err="1"/>
              <a:t>human</a:t>
            </a:r>
            <a:r>
              <a:rPr lang="fr-FR" sz="1400" dirty="0"/>
              <a:t> </a:t>
            </a:r>
            <a:r>
              <a:rPr lang="fr-FR" sz="1400" dirty="0" err="1" smtClean="0"/>
              <a:t>genome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213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Image 9"/>
          <p:cNvSpPr>
            <a:spLocks noChangeAspect="1"/>
          </p:cNvSpPr>
          <p:nvPr/>
        </p:nvSpPr>
        <p:spPr bwMode="auto">
          <a:xfrm>
            <a:off x="1501920" y="2207758"/>
            <a:ext cx="7354080" cy="215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11" name="Rectangle 10"/>
          <p:cNvSpPr/>
          <p:nvPr/>
        </p:nvSpPr>
        <p:spPr bwMode="auto">
          <a:xfrm>
            <a:off x="0" y="-27384"/>
            <a:ext cx="9144000" cy="54868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30727" name="Rectangle 1"/>
          <p:cNvSpPr>
            <a:spLocks noChangeArrowheads="1"/>
          </p:cNvSpPr>
          <p:nvPr/>
        </p:nvSpPr>
        <p:spPr bwMode="auto">
          <a:xfrm>
            <a:off x="1632960" y="116632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ASSEMBLY OF A HUMAN Y CENTROMERE</a:t>
            </a:r>
            <a:endParaRPr lang="en-US" sz="1200" b="1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  <p:pic>
        <p:nvPicPr>
          <p:cNvPr id="30728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 b="34816"/>
          <a:stretch/>
        </p:blipFill>
        <p:spPr bwMode="auto">
          <a:xfrm>
            <a:off x="1523520" y="2204891"/>
            <a:ext cx="6690240" cy="65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62"/>
          <a:stretch>
            <a:fillRect/>
          </a:stretch>
        </p:blipFill>
        <p:spPr bwMode="auto">
          <a:xfrm>
            <a:off x="1475656" y="1544233"/>
            <a:ext cx="6526416" cy="80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"/>
          <p:cNvSpPr txBox="1">
            <a:spLocks noChangeArrowheads="1"/>
          </p:cNvSpPr>
          <p:nvPr/>
        </p:nvSpPr>
        <p:spPr bwMode="auto">
          <a:xfrm>
            <a:off x="718439" y="3368096"/>
            <a:ext cx="787865" cy="3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9 BACs</a:t>
            </a:r>
          </a:p>
        </p:txBody>
      </p:sp>
      <p:pic>
        <p:nvPicPr>
          <p:cNvPr id="19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75" b="-414"/>
          <a:stretch/>
        </p:blipFill>
        <p:spPr bwMode="auto">
          <a:xfrm>
            <a:off x="1554168" y="3106620"/>
            <a:ext cx="6690240" cy="1330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ccolade ouvrante 5"/>
          <p:cNvSpPr>
            <a:spLocks/>
          </p:cNvSpPr>
          <p:nvPr/>
        </p:nvSpPr>
        <p:spPr bwMode="auto">
          <a:xfrm>
            <a:off x="1501920" y="3034612"/>
            <a:ext cx="195840" cy="1045550"/>
          </a:xfrm>
          <a:prstGeom prst="leftBrace">
            <a:avLst>
              <a:gd name="adj1" fmla="val 832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14" name="ZoneTexte 7"/>
          <p:cNvSpPr txBox="1">
            <a:spLocks noChangeArrowheads="1"/>
          </p:cNvSpPr>
          <p:nvPr/>
        </p:nvSpPr>
        <p:spPr bwMode="auto">
          <a:xfrm>
            <a:off x="179512" y="1360378"/>
            <a:ext cx="8856984" cy="2684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2945" tIns="41473" rIns="82945" bIns="41473">
            <a:spAutoFit/>
          </a:bodyPr>
          <a:lstStyle/>
          <a:p>
            <a:pPr algn="ctr"/>
            <a:r>
              <a:rPr lang="fr-FR" sz="1200" b="1">
                <a:solidFill>
                  <a:srgbClr val="000000"/>
                </a:solidFill>
                <a:latin typeface="Avenir Light"/>
                <a:cs typeface="Avenir Light"/>
              </a:rPr>
              <a:t>To date, no technology has been capable of sequencing centromeres due to </a:t>
            </a:r>
            <a:r>
              <a:rPr lang="fr-FR" sz="1200" b="1">
                <a:solidFill>
                  <a:srgbClr val="FF0000"/>
                </a:solidFill>
                <a:latin typeface="Avenir Light"/>
                <a:cs typeface="Avenir Light"/>
              </a:rPr>
              <a:t>requirement for extremely high-quality long reads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347864" y="548680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en-US" sz="1200" b="1">
                <a:solidFill>
                  <a:srgbClr val="000000"/>
                </a:solidFill>
                <a:latin typeface="Avenir Light"/>
                <a:cs typeface="Avenir Light"/>
              </a:rPr>
              <a:t>(Jain et al., </a:t>
            </a:r>
            <a:r>
              <a:rPr lang="en-US" sz="1200" b="1" i="1">
                <a:solidFill>
                  <a:srgbClr val="000000"/>
                </a:solidFill>
                <a:latin typeface="Avenir Light"/>
                <a:cs typeface="Avenir Light"/>
              </a:rPr>
              <a:t>bioRxiv</a:t>
            </a:r>
            <a:r>
              <a:rPr lang="en-US" sz="1200" b="1">
                <a:solidFill>
                  <a:srgbClr val="000000"/>
                </a:solidFill>
                <a:latin typeface="Avenir Light"/>
                <a:cs typeface="Avenir Light"/>
              </a:rPr>
              <a:t>, 2017)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601763" y="980728"/>
            <a:ext cx="598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solidFill>
                  <a:srgbClr val="000000"/>
                </a:solidFill>
                <a:latin typeface="Avenir Light"/>
                <a:cs typeface="Avenir Light"/>
              </a:rPr>
              <a:t>300 kb array of 5.8 kb sequence repeated in an uninterrupted head-to-tail orientation</a:t>
            </a:r>
          </a:p>
          <a:p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38196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Image 9"/>
          <p:cNvSpPr>
            <a:spLocks noChangeAspect="1"/>
          </p:cNvSpPr>
          <p:nvPr/>
        </p:nvSpPr>
        <p:spPr bwMode="auto">
          <a:xfrm>
            <a:off x="1501920" y="1991734"/>
            <a:ext cx="7354080" cy="215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pic>
        <p:nvPicPr>
          <p:cNvPr id="30728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 b="34816"/>
          <a:stretch/>
        </p:blipFill>
        <p:spPr bwMode="auto">
          <a:xfrm>
            <a:off x="1523520" y="2204891"/>
            <a:ext cx="6690240" cy="65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62"/>
          <a:stretch>
            <a:fillRect/>
          </a:stretch>
        </p:blipFill>
        <p:spPr bwMode="auto">
          <a:xfrm>
            <a:off x="1475656" y="1544233"/>
            <a:ext cx="6526416" cy="80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t="53129" r="47536" b="3487"/>
          <a:stretch/>
        </p:blipFill>
        <p:spPr bwMode="auto">
          <a:xfrm>
            <a:off x="4932040" y="3861048"/>
            <a:ext cx="2809013" cy="164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7" b="58601"/>
          <a:stretch>
            <a:fillRect/>
          </a:stretch>
        </p:blipFill>
        <p:spPr bwMode="auto">
          <a:xfrm>
            <a:off x="683568" y="3930162"/>
            <a:ext cx="3312368" cy="191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"/>
          <p:cNvSpPr txBox="1">
            <a:spLocks noChangeArrowheads="1"/>
          </p:cNvSpPr>
          <p:nvPr/>
        </p:nvSpPr>
        <p:spPr bwMode="auto">
          <a:xfrm>
            <a:off x="2865840" y="3789040"/>
            <a:ext cx="731767" cy="3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500" b="1">
                <a:solidFill>
                  <a:srgbClr val="FF0000"/>
                </a:solidFill>
                <a:latin typeface="Avenir Light"/>
                <a:cs typeface="Avenir Light"/>
              </a:rPr>
              <a:t>210 kb</a:t>
            </a:r>
          </a:p>
        </p:txBody>
      </p:sp>
      <p:sp>
        <p:nvSpPr>
          <p:cNvPr id="15" name="ZoneTexte 1"/>
          <p:cNvSpPr txBox="1">
            <a:spLocks noChangeArrowheads="1"/>
          </p:cNvSpPr>
          <p:nvPr/>
        </p:nvSpPr>
        <p:spPr bwMode="auto">
          <a:xfrm>
            <a:off x="4097075" y="3027595"/>
            <a:ext cx="1483037" cy="54542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9 BACs</a:t>
            </a:r>
          </a:p>
          <a:p>
            <a:pPr algn="ctr"/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100kb to 210kb</a:t>
            </a:r>
          </a:p>
        </p:txBody>
      </p:sp>
      <p:sp>
        <p:nvSpPr>
          <p:cNvPr id="2" name="Rectangle 1"/>
          <p:cNvSpPr/>
          <p:nvPr/>
        </p:nvSpPr>
        <p:spPr>
          <a:xfrm>
            <a:off x="4462619" y="5397283"/>
            <a:ext cx="3883912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fr-FR" sz="1500" b="1">
                <a:solidFill>
                  <a:srgbClr val="000000"/>
                </a:solidFill>
                <a:latin typeface="Avenir Light"/>
                <a:cs typeface="Avenir Light"/>
              </a:rPr>
              <a:t>Final high quality consensus BAC sequence </a:t>
            </a:r>
            <a:endParaRPr lang="fr-FR" sz="1500"/>
          </a:p>
        </p:txBody>
      </p:sp>
      <p:cxnSp>
        <p:nvCxnSpPr>
          <p:cNvPr id="16" name="Connecteur droit avec flèche 15"/>
          <p:cNvCxnSpPr/>
          <p:nvPr/>
        </p:nvCxnSpPr>
        <p:spPr bwMode="auto">
          <a:xfrm flipH="1">
            <a:off x="3419872" y="3284984"/>
            <a:ext cx="432048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" name="Connecteur droit avec flèche 3"/>
          <p:cNvCxnSpPr/>
          <p:nvPr/>
        </p:nvCxnSpPr>
        <p:spPr bwMode="auto">
          <a:xfrm>
            <a:off x="3851920" y="4869160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ZoneTexte 2"/>
          <p:cNvSpPr txBox="1">
            <a:spLocks noChangeArrowheads="1"/>
          </p:cNvSpPr>
          <p:nvPr/>
        </p:nvSpPr>
        <p:spPr bwMode="auto">
          <a:xfrm>
            <a:off x="2038968" y="6267375"/>
            <a:ext cx="5989416" cy="32997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600">
                <a:solidFill>
                  <a:srgbClr val="000000"/>
                </a:solidFill>
                <a:latin typeface="Avenir Light"/>
                <a:cs typeface="Avenir Light"/>
              </a:rPr>
              <a:t>FIRST COMPLETE SEQUENCE OF A HUMAN CENTROMERE</a:t>
            </a:r>
          </a:p>
        </p:txBody>
      </p:sp>
      <p:sp>
        <p:nvSpPr>
          <p:cNvPr id="5" name="Flèche vers le bas 4"/>
          <p:cNvSpPr/>
          <p:nvPr/>
        </p:nvSpPr>
        <p:spPr bwMode="auto">
          <a:xfrm>
            <a:off x="6300192" y="5733256"/>
            <a:ext cx="144016" cy="36004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0" y="-27384"/>
            <a:ext cx="9144000" cy="54868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1632960" y="116632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ASSEMBLY OF A HUMAN Y CENTROMERE</a:t>
            </a:r>
            <a:endParaRPr lang="en-US" sz="1200" b="1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47864" y="548680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en-US" sz="1200" b="1">
                <a:solidFill>
                  <a:srgbClr val="110AFF"/>
                </a:solidFill>
                <a:latin typeface="Avenir Light"/>
                <a:cs typeface="Avenir Light"/>
              </a:rPr>
              <a:t>(Jain et al., </a:t>
            </a:r>
            <a:r>
              <a:rPr lang="en-US" sz="1200" b="1" i="1">
                <a:solidFill>
                  <a:srgbClr val="110AFF"/>
                </a:solidFill>
                <a:latin typeface="Avenir Light"/>
                <a:cs typeface="Avenir Light"/>
              </a:rPr>
              <a:t>bioRxiv</a:t>
            </a:r>
            <a:r>
              <a:rPr lang="en-US" sz="1200" b="1">
                <a:solidFill>
                  <a:srgbClr val="110AFF"/>
                </a:solidFill>
                <a:latin typeface="Avenir Light"/>
                <a:cs typeface="Avenir Light"/>
              </a:rPr>
              <a:t>, 2017)</a:t>
            </a:r>
          </a:p>
        </p:txBody>
      </p:sp>
      <p:sp>
        <p:nvSpPr>
          <p:cNvPr id="21" name="ZoneTexte 7"/>
          <p:cNvSpPr txBox="1">
            <a:spLocks noChangeArrowheads="1"/>
          </p:cNvSpPr>
          <p:nvPr/>
        </p:nvSpPr>
        <p:spPr bwMode="auto">
          <a:xfrm>
            <a:off x="179512" y="1360378"/>
            <a:ext cx="8856984" cy="2684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2945" tIns="41473" rIns="82945" bIns="41473">
            <a:spAutoFit/>
          </a:bodyPr>
          <a:lstStyle/>
          <a:p>
            <a:pPr algn="ctr"/>
            <a:r>
              <a:rPr lang="fr-FR" sz="1200" b="1">
                <a:solidFill>
                  <a:srgbClr val="000000"/>
                </a:solidFill>
                <a:latin typeface="Avenir Light"/>
                <a:cs typeface="Avenir Light"/>
              </a:rPr>
              <a:t>To date, no technology has been capable of sequencing centromeres due to </a:t>
            </a:r>
            <a:r>
              <a:rPr lang="fr-FR" sz="1200" b="1">
                <a:solidFill>
                  <a:srgbClr val="FF0000"/>
                </a:solidFill>
                <a:latin typeface="Avenir Light"/>
                <a:cs typeface="Avenir Light"/>
              </a:rPr>
              <a:t>requirement for extremely high-quality long reads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601763" y="980728"/>
            <a:ext cx="598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solidFill>
                  <a:srgbClr val="000000"/>
                </a:solidFill>
                <a:latin typeface="Avenir Light"/>
                <a:cs typeface="Avenir Light"/>
              </a:rPr>
              <a:t>300 kb array of 5.8 kb sequence repeated in an uninterrupted head-to-tail orientation</a:t>
            </a:r>
          </a:p>
          <a:p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47043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644480" y="97931"/>
            <a:ext cx="5987520" cy="44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>
              <a:lnSpc>
                <a:spcPct val="130000"/>
              </a:lnSpc>
            </a:pPr>
            <a:r>
              <a:rPr lang="fr-FR" sz="1800" b="1">
                <a:solidFill>
                  <a:srgbClr val="110AFF"/>
                </a:solidFill>
                <a:latin typeface="Avenir Light"/>
                <a:cs typeface="Avenir Light"/>
              </a:rPr>
              <a:t>cDNA SEQUENCING</a:t>
            </a:r>
          </a:p>
        </p:txBody>
      </p:sp>
      <p:sp>
        <p:nvSpPr>
          <p:cNvPr id="26628" name="Rectangle 8"/>
          <p:cNvSpPr>
            <a:spLocks noChangeArrowheads="1"/>
          </p:cNvSpPr>
          <p:nvPr/>
        </p:nvSpPr>
        <p:spPr bwMode="auto">
          <a:xfrm>
            <a:off x="2637400" y="980728"/>
            <a:ext cx="3625920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fr-FR" sz="1800">
                <a:solidFill>
                  <a:srgbClr val="000000"/>
                </a:solidFill>
                <a:latin typeface="Avenir Light"/>
                <a:cs typeface="Avenir Light"/>
              </a:rPr>
              <a:t>Library preparation</a:t>
            </a:r>
          </a:p>
        </p:txBody>
      </p:sp>
      <p:pic>
        <p:nvPicPr>
          <p:cNvPr id="26629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20161"/>
            <a:ext cx="4618128" cy="4628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ZoneTexte 3"/>
          <p:cNvSpPr txBox="1">
            <a:spLocks noChangeArrowheads="1"/>
          </p:cNvSpPr>
          <p:nvPr/>
        </p:nvSpPr>
        <p:spPr bwMode="auto">
          <a:xfrm>
            <a:off x="3717520" y="5940641"/>
            <a:ext cx="1365120" cy="36867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800">
                <a:solidFill>
                  <a:srgbClr val="000000"/>
                </a:solidFill>
                <a:latin typeface="Avenir Light"/>
                <a:cs typeface="Avenir Light"/>
              </a:rPr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27099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26627" name="Rectangle 7"/>
          <p:cNvSpPr>
            <a:spLocks noChangeArrowheads="1"/>
          </p:cNvSpPr>
          <p:nvPr/>
        </p:nvSpPr>
        <p:spPr bwMode="auto">
          <a:xfrm>
            <a:off x="5191201" y="1090195"/>
            <a:ext cx="3625920" cy="108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Detection of splice variants in surface receptor of  B cells</a:t>
            </a:r>
          </a:p>
          <a:p>
            <a:pPr algn="ctr">
              <a:lnSpc>
                <a:spcPct val="130000"/>
              </a:lnSpc>
            </a:pPr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(Byrne et al. </a:t>
            </a:r>
            <a:r>
              <a:rPr lang="fr-FR" sz="1500" i="1">
                <a:solidFill>
                  <a:srgbClr val="000000"/>
                </a:solidFill>
                <a:latin typeface="Avenir Light"/>
                <a:cs typeface="Avenir Light"/>
              </a:rPr>
              <a:t>Nat. Comm. </a:t>
            </a:r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2017)</a:t>
            </a:r>
            <a:r>
              <a:rPr lang="fr-FR" sz="1500" i="1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</a:p>
          <a:p>
            <a:pPr algn="ctr"/>
            <a:endParaRPr lang="fr-FR" sz="150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sp>
        <p:nvSpPr>
          <p:cNvPr id="26628" name="Rectangle 8"/>
          <p:cNvSpPr>
            <a:spLocks noChangeArrowheads="1"/>
          </p:cNvSpPr>
          <p:nvPr/>
        </p:nvSpPr>
        <p:spPr bwMode="auto">
          <a:xfrm>
            <a:off x="619200" y="764704"/>
            <a:ext cx="3625920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fr-FR" sz="1800">
                <a:solidFill>
                  <a:srgbClr val="000000"/>
                </a:solidFill>
                <a:latin typeface="Avenir Light"/>
                <a:cs typeface="Avenir Light"/>
              </a:rPr>
              <a:t>Library preparation</a:t>
            </a:r>
          </a:p>
        </p:txBody>
      </p:sp>
      <p:pic>
        <p:nvPicPr>
          <p:cNvPr id="26629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20" y="1221231"/>
            <a:ext cx="4186080" cy="419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ZoneTexte 3"/>
          <p:cNvSpPr txBox="1">
            <a:spLocks noChangeArrowheads="1"/>
          </p:cNvSpPr>
          <p:nvPr/>
        </p:nvSpPr>
        <p:spPr bwMode="auto">
          <a:xfrm>
            <a:off x="1838728" y="5157192"/>
            <a:ext cx="1365120" cy="36867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800">
                <a:solidFill>
                  <a:srgbClr val="000000"/>
                </a:solidFill>
                <a:latin typeface="Avenir Light"/>
                <a:cs typeface="Avenir Light"/>
              </a:rPr>
              <a:t>sequencing</a:t>
            </a:r>
          </a:p>
        </p:txBody>
      </p:sp>
      <p:pic>
        <p:nvPicPr>
          <p:cNvPr id="26631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00" y="1931244"/>
            <a:ext cx="3720960" cy="352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Flèche vers la droite 3"/>
          <p:cNvSpPr>
            <a:spLocks noChangeArrowheads="1"/>
          </p:cNvSpPr>
          <p:nvPr/>
        </p:nvSpPr>
        <p:spPr bwMode="auto">
          <a:xfrm>
            <a:off x="4440961" y="3493807"/>
            <a:ext cx="522720" cy="195861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30440" y="143644"/>
            <a:ext cx="5987520" cy="47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2000" dirty="0" err="1">
                <a:solidFill>
                  <a:srgbClr val="110AFF"/>
                </a:solidFill>
                <a:latin typeface="Avenir Book"/>
                <a:cs typeface="Avenir Book"/>
              </a:rPr>
              <a:t>cDNA</a:t>
            </a:r>
            <a:r>
              <a:rPr lang="fr-FR" sz="2000" dirty="0">
                <a:solidFill>
                  <a:srgbClr val="110AFF"/>
                </a:solidFill>
                <a:latin typeface="Avenir Book"/>
                <a:cs typeface="Avenir Book"/>
              </a:rPr>
              <a:t> SEQUENCING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691680" y="5877272"/>
            <a:ext cx="5918825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Splice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alignment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difficult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due to high (5-10%)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error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rate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Reads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are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frequently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truncated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5’ end</a:t>
            </a:r>
            <a:endParaRPr lang="fr-FR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4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7690627" cy="372905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275856" y="1283666"/>
            <a:ext cx="2089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Avenir Book"/>
                <a:cs typeface="Avenir Book"/>
              </a:rPr>
              <a:t>Tang et </a:t>
            </a:r>
            <a:r>
              <a:rPr lang="fr-FR" sz="1400" dirty="0">
                <a:latin typeface="Avenir Book"/>
                <a:cs typeface="Avenir Book"/>
              </a:rPr>
              <a:t>al. </a:t>
            </a:r>
            <a:r>
              <a:rPr lang="fr-FR" sz="1400" i="1" dirty="0" err="1">
                <a:latin typeface="Avenir Book"/>
                <a:cs typeface="Avenir Book"/>
              </a:rPr>
              <a:t>b</a:t>
            </a:r>
            <a:r>
              <a:rPr lang="fr-FR" sz="1400" i="1" dirty="0" err="1" smtClean="0">
                <a:latin typeface="Avenir Book"/>
                <a:cs typeface="Avenir Book"/>
              </a:rPr>
              <a:t>ioRxiv</a:t>
            </a:r>
            <a:r>
              <a:rPr lang="fr-FR" sz="1400" i="1" dirty="0" smtClean="0">
                <a:latin typeface="Avenir Book"/>
                <a:cs typeface="Avenir Book"/>
              </a:rPr>
              <a:t> </a:t>
            </a:r>
            <a:r>
              <a:rPr lang="fr-FR" sz="1400" dirty="0" smtClean="0">
                <a:latin typeface="Avenir Book"/>
                <a:cs typeface="Avenir Book"/>
              </a:rPr>
              <a:t>2018</a:t>
            </a:r>
            <a:endParaRPr lang="fr-FR" sz="1400" dirty="0">
              <a:latin typeface="Avenir Book"/>
              <a:cs typeface="Avenir Book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latin typeface="Avenir Light"/>
              <a:cs typeface="Avenir Ligh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0440" y="117033"/>
            <a:ext cx="7753928" cy="43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b="1" dirty="0" smtClean="0">
                <a:solidFill>
                  <a:srgbClr val="110AFF"/>
                </a:solidFill>
                <a:latin typeface="Avenir Book"/>
                <a:cs typeface="Avenir Book"/>
              </a:rPr>
              <a:t>CHALLENGES OF NANOPORE TRANSCRIPTOME ANALYSIS</a:t>
            </a:r>
            <a:endParaRPr lang="fr-FR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31640" y="850491"/>
            <a:ext cx="6054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FLAIR : a pipeline for </a:t>
            </a:r>
            <a:r>
              <a:rPr lang="fr-FR" sz="2000" dirty="0" err="1" smtClean="0"/>
              <a:t>splicing</a:t>
            </a:r>
            <a:r>
              <a:rPr lang="fr-FR" sz="2000" dirty="0" smtClean="0"/>
              <a:t> </a:t>
            </a:r>
            <a:r>
              <a:rPr lang="fr-FR" sz="2000" dirty="0" err="1" smtClean="0"/>
              <a:t>isoform</a:t>
            </a:r>
            <a:r>
              <a:rPr lang="fr-FR" sz="2000" dirty="0" smtClean="0"/>
              <a:t> </a:t>
            </a:r>
            <a:r>
              <a:rPr lang="fr-FR" sz="2000" dirty="0" err="1" smtClean="0"/>
              <a:t>determination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335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-1213"/>
            <a:ext cx="9144000" cy="575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endParaRPr lang="fr-FR" sz="1800" dirty="0">
              <a:solidFill>
                <a:srgbClr val="110A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12" y="1700808"/>
            <a:ext cx="8134700" cy="32848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179512" y="2088398"/>
            <a:ext cx="1116000" cy="26642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9512" y="2952558"/>
            <a:ext cx="97975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800" dirty="0" err="1" smtClean="0"/>
              <a:t>Primary</a:t>
            </a:r>
            <a:endParaRPr lang="fr-FR" sz="1800" dirty="0" smtClean="0"/>
          </a:p>
          <a:p>
            <a:pPr algn="ctr"/>
            <a:r>
              <a:rPr lang="fr-FR" sz="1800" dirty="0" err="1" smtClean="0"/>
              <a:t>tumor</a:t>
            </a:r>
            <a:endParaRPr lang="fr-FR" sz="1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295512" y="764704"/>
            <a:ext cx="673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Hybrid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full-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length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transcriptome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in </a:t>
            </a:r>
            <a:r>
              <a:rPr lang="fr-FR" sz="1800" dirty="0" err="1">
                <a:latin typeface="Avenir Book" charset="0"/>
                <a:ea typeface="Avenir Book" charset="0"/>
                <a:cs typeface="Avenir Book" charset="0"/>
              </a:rPr>
              <a:t>metastatic</a:t>
            </a:r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>
                <a:latin typeface="Avenir Book" charset="0"/>
                <a:ea typeface="Avenir Book" charset="0"/>
                <a:cs typeface="Avenir Book" charset="0"/>
              </a:rPr>
              <a:t>ovarian</a:t>
            </a:r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cancer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347864" y="1124744"/>
            <a:ext cx="231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Jing et al.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Oncogene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2019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9172" y="3995772"/>
            <a:ext cx="13644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800" dirty="0" err="1" smtClean="0"/>
              <a:t>Metastases</a:t>
            </a:r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23528" y="116632"/>
            <a:ext cx="4464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err="1">
                <a:solidFill>
                  <a:srgbClr val="110AFF"/>
                </a:solidFill>
                <a:latin typeface="Avenir Book"/>
                <a:cs typeface="Avenir Book"/>
              </a:rPr>
              <a:t>P</a:t>
            </a:r>
            <a:r>
              <a:rPr lang="fr-FR" sz="2000" dirty="0" err="1" smtClean="0">
                <a:solidFill>
                  <a:srgbClr val="110AFF"/>
                </a:solidFill>
                <a:latin typeface="Avenir Book"/>
                <a:cs typeface="Avenir Book"/>
              </a:rPr>
              <a:t>acBio</a:t>
            </a:r>
            <a:r>
              <a:rPr lang="fr-FR" sz="2000" dirty="0" smtClean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110AFF"/>
                </a:solidFill>
                <a:latin typeface="Avenir Book"/>
                <a:cs typeface="Avenir Book"/>
              </a:rPr>
              <a:t>cDNA</a:t>
            </a:r>
            <a:r>
              <a:rPr lang="fr-FR" sz="2000" dirty="0" smtClean="0">
                <a:solidFill>
                  <a:srgbClr val="110AFF"/>
                </a:solidFill>
                <a:latin typeface="Avenir Book"/>
                <a:cs typeface="Avenir Book"/>
              </a:rPr>
              <a:t> SEQUENCING</a:t>
            </a:r>
            <a:endParaRPr lang="fr-FR" sz="2000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629585" y="5373216"/>
            <a:ext cx="4534703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Long-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read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>
                <a:latin typeface="Avenir Book" charset="0"/>
                <a:ea typeface="Avenir Book" charset="0"/>
                <a:cs typeface="Avenir Book" charset="0"/>
              </a:rPr>
              <a:t>full-</a:t>
            </a:r>
            <a:r>
              <a:rPr lang="fr-FR" sz="1600" dirty="0" err="1">
                <a:latin typeface="Avenir Book" charset="0"/>
                <a:ea typeface="Avenir Book" charset="0"/>
                <a:cs typeface="Avenir Book" charset="0"/>
              </a:rPr>
              <a:t>length</a:t>
            </a:r>
            <a:r>
              <a:rPr lang="fr-FR" sz="16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transcriptome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analysis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improves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>
                <a:latin typeface="Avenir Book" charset="0"/>
                <a:ea typeface="Avenir Book" charset="0"/>
                <a:cs typeface="Avenir Book" charset="0"/>
              </a:rPr>
              <a:t>molecular</a:t>
            </a:r>
            <a:r>
              <a:rPr lang="fr-FR" sz="16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diagnostic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reveals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>
                <a:latin typeface="Avenir Book" charset="0"/>
                <a:ea typeface="Avenir Book" charset="0"/>
                <a:cs typeface="Avenir Book" charset="0"/>
              </a:rPr>
              <a:t>novel</a:t>
            </a:r>
            <a:r>
              <a:rPr lang="fr-FR" sz="16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therapeutic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vulnerabilities</a:t>
            </a:r>
            <a:endParaRPr lang="fr-FR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581715" y="6433591"/>
            <a:ext cx="237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Tang et </a:t>
            </a:r>
            <a:r>
              <a:rPr lang="fr-FR" sz="1600" dirty="0">
                <a:latin typeface="Avenir Book"/>
                <a:cs typeface="Avenir Book"/>
              </a:rPr>
              <a:t>al. </a:t>
            </a:r>
            <a:r>
              <a:rPr lang="fr-FR" sz="1600" i="1" dirty="0" err="1">
                <a:latin typeface="Avenir Book"/>
                <a:cs typeface="Avenir Book"/>
              </a:rPr>
              <a:t>b</a:t>
            </a:r>
            <a:r>
              <a:rPr lang="fr-FR" sz="1600" i="1" dirty="0" err="1" smtClean="0">
                <a:latin typeface="Avenir Book"/>
                <a:cs typeface="Avenir Book"/>
              </a:rPr>
              <a:t>ioRxiv</a:t>
            </a:r>
            <a:r>
              <a:rPr lang="fr-FR" sz="1600" i="1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2018</a:t>
            </a:r>
            <a:endParaRPr lang="fr-FR" sz="1600" dirty="0">
              <a:latin typeface="Avenir Book"/>
              <a:cs typeface="Avenir Book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8715" b="62323"/>
          <a:stretch/>
        </p:blipFill>
        <p:spPr>
          <a:xfrm>
            <a:off x="1619672" y="1124744"/>
            <a:ext cx="5788143" cy="1584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0" y="-27384"/>
            <a:ext cx="9144000" cy="6135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latin typeface="Avenir Light"/>
              <a:cs typeface="Avenir Ligh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0440" y="89649"/>
            <a:ext cx="7753928" cy="43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b="1" dirty="0" smtClean="0">
                <a:solidFill>
                  <a:srgbClr val="110AFF"/>
                </a:solidFill>
                <a:latin typeface="Avenir Book"/>
                <a:cs typeface="Avenir Book"/>
              </a:rPr>
              <a:t>CHALLENGES OF NANOPORE TRANSCRIPTOME ANALYSIS</a:t>
            </a:r>
            <a:endParaRPr lang="fr-FR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-99392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latin typeface="Avenir Light"/>
              <a:cs typeface="Avenir Ligh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0440" y="17641"/>
            <a:ext cx="7753928" cy="43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b="1" dirty="0" smtClean="0">
                <a:solidFill>
                  <a:srgbClr val="110AFF"/>
                </a:solidFill>
                <a:latin typeface="Avenir Book"/>
                <a:cs typeface="Avenir Book"/>
              </a:rPr>
              <a:t>CHALLENGES OF NANOPORE TRANSCRIPTOME ANALYSIS</a:t>
            </a:r>
            <a:endParaRPr lang="fr-FR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t="57425" b="8348"/>
          <a:stretch/>
        </p:blipFill>
        <p:spPr>
          <a:xfrm>
            <a:off x="1619672" y="4077072"/>
            <a:ext cx="5788143" cy="1872208"/>
          </a:xfrm>
          <a:prstGeom prst="rect">
            <a:avLst/>
          </a:prstGeom>
        </p:spPr>
      </p:pic>
      <p:sp>
        <p:nvSpPr>
          <p:cNvPr id="2" name="Flèche vers le bas 1"/>
          <p:cNvSpPr/>
          <p:nvPr/>
        </p:nvSpPr>
        <p:spPr bwMode="auto">
          <a:xfrm>
            <a:off x="4283968" y="3068960"/>
            <a:ext cx="216024" cy="68400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97885" y="3009726"/>
            <a:ext cx="2157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>
                <a:latin typeface="Avenir Book"/>
                <a:cs typeface="Avenir Book"/>
              </a:rPr>
              <a:t>Junction correction</a:t>
            </a:r>
            <a:endParaRPr lang="fr-FR" sz="1800" dirty="0">
              <a:latin typeface="Avenir Book"/>
              <a:cs typeface="Avenir Book"/>
            </a:endParaRPr>
          </a:p>
          <a:p>
            <a:r>
              <a:rPr lang="fr-FR" sz="1800" dirty="0" err="1" smtClean="0">
                <a:latin typeface="Avenir Book"/>
                <a:cs typeface="Avenir Book"/>
              </a:rPr>
              <a:t>Clustering</a:t>
            </a:r>
            <a:endParaRPr lang="fr-FR" sz="1800" dirty="0" smtClean="0">
              <a:latin typeface="Avenir Book"/>
              <a:cs typeface="Avenir Book"/>
            </a:endParaRPr>
          </a:p>
          <a:p>
            <a:r>
              <a:rPr lang="fr-FR" sz="1800" dirty="0" smtClean="0">
                <a:latin typeface="Avenir Book"/>
                <a:cs typeface="Avenir Book"/>
              </a:rPr>
              <a:t>2d </a:t>
            </a:r>
            <a:r>
              <a:rPr lang="fr-FR" sz="1800" dirty="0" err="1" smtClean="0">
                <a:latin typeface="Avenir Book"/>
                <a:cs typeface="Avenir Book"/>
              </a:rPr>
              <a:t>pass</a:t>
            </a:r>
            <a:r>
              <a:rPr lang="fr-FR" sz="1800" dirty="0" smtClean="0">
                <a:latin typeface="Avenir Book"/>
                <a:cs typeface="Avenir Book"/>
              </a:rPr>
              <a:t> </a:t>
            </a:r>
            <a:r>
              <a:rPr lang="fr-FR" sz="1800" dirty="0" err="1" smtClean="0">
                <a:latin typeface="Avenir Book"/>
                <a:cs typeface="Avenir Book"/>
              </a:rPr>
              <a:t>alignment</a:t>
            </a:r>
            <a:endParaRPr lang="fr-FR" sz="1800" dirty="0">
              <a:latin typeface="Avenir Book"/>
              <a:cs typeface="Avenir Book"/>
            </a:endParaRPr>
          </a:p>
        </p:txBody>
      </p:sp>
      <p:cxnSp>
        <p:nvCxnSpPr>
          <p:cNvPr id="12" name="Connecteur droit avec flèche 11"/>
          <p:cNvCxnSpPr/>
          <p:nvPr/>
        </p:nvCxnSpPr>
        <p:spPr bwMode="auto">
          <a:xfrm>
            <a:off x="2736000" y="3645024"/>
            <a:ext cx="0" cy="2880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Connecteur droit avec flèche 12"/>
          <p:cNvCxnSpPr/>
          <p:nvPr/>
        </p:nvCxnSpPr>
        <p:spPr bwMode="auto">
          <a:xfrm>
            <a:off x="2627784" y="3429000"/>
            <a:ext cx="0" cy="2880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Connecteur droit 14"/>
          <p:cNvCxnSpPr/>
          <p:nvPr/>
        </p:nvCxnSpPr>
        <p:spPr bwMode="auto">
          <a:xfrm>
            <a:off x="2627784" y="3752960"/>
            <a:ext cx="0" cy="226832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necteur droit 15"/>
          <p:cNvCxnSpPr/>
          <p:nvPr/>
        </p:nvCxnSpPr>
        <p:spPr bwMode="auto">
          <a:xfrm>
            <a:off x="2736000" y="3905360"/>
            <a:ext cx="0" cy="17642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2396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2627784" y="5841017"/>
            <a:ext cx="4484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Avenir Book"/>
                <a:cs typeface="Avenir Book"/>
              </a:rPr>
              <a:t>cDNA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chronic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lymphocytic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leukemia</a:t>
            </a:r>
            <a:r>
              <a:rPr lang="fr-FR" sz="1600" dirty="0">
                <a:latin typeface="Avenir Book"/>
                <a:cs typeface="Avenir Book"/>
              </a:rPr>
              <a:t> (CLL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latin typeface="Avenir Light"/>
              <a:cs typeface="Avenir Light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30440" y="189041"/>
            <a:ext cx="7753928" cy="43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b="1" dirty="0" smtClean="0">
                <a:solidFill>
                  <a:srgbClr val="110AFF"/>
                </a:solidFill>
                <a:latin typeface="Avenir Book"/>
                <a:cs typeface="Avenir Book"/>
              </a:rPr>
              <a:t>CHALLENGES OF NANOPORE TRANSCRIPTOME ANALYSIS</a:t>
            </a:r>
            <a:endParaRPr lang="fr-FR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14540"/>
          <a:stretch/>
        </p:blipFill>
        <p:spPr>
          <a:xfrm>
            <a:off x="0" y="1210588"/>
            <a:ext cx="9144000" cy="44071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51520" y="1414517"/>
            <a:ext cx="849694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FLAIR pipeline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incorporates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promoter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chromatin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states to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distinguish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5’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truncations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true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novel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start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sites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581715" y="6433591"/>
            <a:ext cx="237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Tang et </a:t>
            </a:r>
            <a:r>
              <a:rPr lang="fr-FR" sz="1600" dirty="0">
                <a:latin typeface="Avenir Book"/>
                <a:cs typeface="Avenir Book"/>
              </a:rPr>
              <a:t>al. </a:t>
            </a:r>
            <a:r>
              <a:rPr lang="fr-FR" sz="1600" i="1" dirty="0" err="1">
                <a:latin typeface="Avenir Book"/>
                <a:cs typeface="Avenir Book"/>
              </a:rPr>
              <a:t>b</a:t>
            </a:r>
            <a:r>
              <a:rPr lang="fr-FR" sz="1600" i="1" dirty="0" err="1" smtClean="0">
                <a:latin typeface="Avenir Book"/>
                <a:cs typeface="Avenir Book"/>
              </a:rPr>
              <a:t>ioRxiv</a:t>
            </a:r>
            <a:r>
              <a:rPr lang="fr-FR" sz="1600" i="1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2018</a:t>
            </a:r>
            <a:endParaRPr lang="fr-FR" sz="16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902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-99392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latin typeface="Avenir Light"/>
              <a:cs typeface="Avenir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0440" y="692696"/>
            <a:ext cx="89060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Avenir Book"/>
                <a:cs typeface="Avenir Book"/>
              </a:rPr>
              <a:t>THE ZIBRA PROJECT : Establishment and </a:t>
            </a:r>
            <a:r>
              <a:rPr lang="fr-FR" sz="1400" dirty="0" err="1">
                <a:latin typeface="Avenir Book"/>
                <a:cs typeface="Avenir Book"/>
              </a:rPr>
              <a:t>cryptic</a:t>
            </a:r>
            <a:r>
              <a:rPr lang="fr-FR" sz="1400" dirty="0">
                <a:latin typeface="Avenir Book"/>
                <a:cs typeface="Avenir Book"/>
              </a:rPr>
              <a:t> transmission of </a:t>
            </a:r>
            <a:r>
              <a:rPr lang="fr-FR" sz="1400" dirty="0" err="1">
                <a:latin typeface="Avenir Book"/>
                <a:cs typeface="Avenir Book"/>
              </a:rPr>
              <a:t>Zika</a:t>
            </a:r>
            <a:r>
              <a:rPr lang="fr-FR" sz="1400" dirty="0">
                <a:latin typeface="Avenir Book"/>
                <a:cs typeface="Avenir Book"/>
              </a:rPr>
              <a:t> virus in </a:t>
            </a:r>
            <a:r>
              <a:rPr lang="fr-FR" sz="1400" dirty="0" err="1">
                <a:latin typeface="Avenir Book"/>
                <a:cs typeface="Avenir Book"/>
              </a:rPr>
              <a:t>Brazil</a:t>
            </a:r>
            <a:r>
              <a:rPr lang="fr-FR" sz="1400" dirty="0">
                <a:latin typeface="Avenir Book"/>
                <a:cs typeface="Avenir Book"/>
              </a:rPr>
              <a:t> and the </a:t>
            </a:r>
            <a:r>
              <a:rPr lang="fr-FR" sz="1400" dirty="0" err="1" smtClean="0">
                <a:latin typeface="Avenir Book"/>
                <a:cs typeface="Avenir Book"/>
              </a:rPr>
              <a:t>Americas</a:t>
            </a:r>
            <a:endParaRPr lang="fr-FR" sz="1400" dirty="0">
              <a:latin typeface="Avenir Book"/>
              <a:cs typeface="Avenir Book"/>
            </a:endParaRPr>
          </a:p>
          <a:p>
            <a:r>
              <a:rPr lang="fr-FR" sz="1400" dirty="0">
                <a:latin typeface="Avenir Book"/>
                <a:cs typeface="Avenir Book"/>
              </a:rPr>
              <a:t>Mobile </a:t>
            </a:r>
            <a:r>
              <a:rPr lang="fr-FR" sz="1400" dirty="0" err="1">
                <a:latin typeface="Avenir Book"/>
                <a:cs typeface="Avenir Book"/>
              </a:rPr>
              <a:t>genomics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laboratory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that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travelled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through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northeast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Brazil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during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June</a:t>
            </a:r>
            <a:r>
              <a:rPr lang="fr-FR" sz="1400" dirty="0">
                <a:latin typeface="Avenir Book"/>
                <a:cs typeface="Avenir Book"/>
              </a:rPr>
              <a:t> 2016. </a:t>
            </a:r>
          </a:p>
          <a:p>
            <a:r>
              <a:rPr lang="fr-FR" sz="1400" dirty="0">
                <a:latin typeface="Avenir Book"/>
                <a:cs typeface="Avenir Book"/>
              </a:rPr>
              <a:t>The </a:t>
            </a:r>
            <a:r>
              <a:rPr lang="fr-FR" sz="1400" dirty="0" err="1">
                <a:latin typeface="Avenir Book"/>
                <a:cs typeface="Avenir Book"/>
              </a:rPr>
              <a:t>ZiBRA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laboratory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screened</a:t>
            </a:r>
            <a:r>
              <a:rPr lang="fr-FR" sz="1400" dirty="0">
                <a:latin typeface="Avenir Book"/>
                <a:cs typeface="Avenir Book"/>
              </a:rPr>
              <a:t> 1,330 </a:t>
            </a:r>
            <a:r>
              <a:rPr lang="fr-FR" sz="1400" dirty="0" err="1">
                <a:latin typeface="Avenir Book"/>
                <a:cs typeface="Avenir Book"/>
              </a:rPr>
              <a:t>samples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smtClean="0">
                <a:latin typeface="Avenir Book"/>
                <a:cs typeface="Avenir Book"/>
              </a:rPr>
              <a:t>(</a:t>
            </a:r>
            <a:r>
              <a:rPr lang="fr-FR" sz="1400" dirty="0" err="1" smtClean="0">
                <a:latin typeface="Avenir Book"/>
                <a:cs typeface="Avenir Book"/>
              </a:rPr>
              <a:t>blood</a:t>
            </a:r>
            <a:r>
              <a:rPr lang="fr-FR" sz="1400" dirty="0">
                <a:latin typeface="Avenir Book"/>
                <a:cs typeface="Avenir Book"/>
              </a:rPr>
              <a:t>) </a:t>
            </a:r>
            <a:r>
              <a:rPr lang="fr-FR" sz="1400" dirty="0" err="1">
                <a:latin typeface="Avenir Book"/>
                <a:cs typeface="Avenir Book"/>
              </a:rPr>
              <a:t>from</a:t>
            </a:r>
            <a:r>
              <a:rPr lang="fr-FR" sz="1400" dirty="0">
                <a:latin typeface="Avenir Book"/>
                <a:cs typeface="Avenir Book"/>
              </a:rPr>
              <a:t> patients in 82 </a:t>
            </a:r>
            <a:r>
              <a:rPr lang="fr-FR" sz="1400" dirty="0" err="1">
                <a:latin typeface="Avenir Book"/>
                <a:cs typeface="Avenir Book"/>
              </a:rPr>
              <a:t>municipalities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across</a:t>
            </a:r>
            <a:r>
              <a:rPr lang="fr-FR" sz="1400" dirty="0">
                <a:latin typeface="Avenir Book"/>
                <a:cs typeface="Avenir Book"/>
              </a:rPr>
              <a:t> 5 </a:t>
            </a:r>
            <a:r>
              <a:rPr lang="fr-FR" sz="1400" dirty="0" err="1">
                <a:latin typeface="Avenir Book"/>
                <a:cs typeface="Avenir Book"/>
              </a:rPr>
              <a:t>federal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smtClean="0">
                <a:latin typeface="Avenir Book"/>
                <a:cs typeface="Avenir Book"/>
              </a:rPr>
              <a:t>states</a:t>
            </a:r>
            <a:endParaRPr lang="fr-FR" sz="1400" dirty="0">
              <a:latin typeface="Avenir Book"/>
              <a:cs typeface="Avenir Book"/>
            </a:endParaRPr>
          </a:p>
          <a:p>
            <a:r>
              <a:rPr lang="fr-FR" sz="1400" dirty="0">
                <a:latin typeface="Avenir Book"/>
                <a:cs typeface="Avenir Book"/>
              </a:rPr>
              <a:t>The </a:t>
            </a:r>
            <a:r>
              <a:rPr lang="fr-FR" sz="1400" dirty="0" err="1">
                <a:latin typeface="Avenir Book"/>
                <a:cs typeface="Avenir Book"/>
              </a:rPr>
              <a:t>MinION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protocol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does</a:t>
            </a:r>
            <a:r>
              <a:rPr lang="fr-FR" sz="1400" dirty="0">
                <a:latin typeface="Avenir Book"/>
                <a:cs typeface="Avenir Book"/>
              </a:rPr>
              <a:t> not </a:t>
            </a:r>
            <a:r>
              <a:rPr lang="fr-FR" sz="1400" dirty="0" err="1">
                <a:latin typeface="Avenir Book"/>
                <a:cs typeface="Avenir Book"/>
              </a:rPr>
              <a:t>require</a:t>
            </a:r>
            <a:r>
              <a:rPr lang="fr-FR" sz="1400" dirty="0">
                <a:latin typeface="Avenir Book"/>
                <a:cs typeface="Avenir Book"/>
              </a:rPr>
              <a:t> an Internet </a:t>
            </a:r>
            <a:r>
              <a:rPr lang="fr-FR" sz="1400" dirty="0" err="1">
                <a:latin typeface="Avenir Book"/>
                <a:cs typeface="Avenir Book"/>
              </a:rPr>
              <a:t>connection</a:t>
            </a:r>
            <a:r>
              <a:rPr lang="fr-FR" sz="1400" dirty="0">
                <a:latin typeface="Avenir Book"/>
                <a:cs typeface="Avenir Book"/>
              </a:rPr>
              <a:t> for </a:t>
            </a:r>
            <a:r>
              <a:rPr lang="fr-FR" sz="1400" dirty="0" err="1">
                <a:latin typeface="Avenir Book"/>
                <a:cs typeface="Avenir Book"/>
              </a:rPr>
              <a:t>analysis</a:t>
            </a:r>
            <a:r>
              <a:rPr lang="fr-FR" sz="1400" dirty="0">
                <a:latin typeface="Avenir Book"/>
                <a:cs typeface="Avenir Book"/>
              </a:rPr>
              <a:t>, </a:t>
            </a:r>
            <a:r>
              <a:rPr lang="fr-FR" sz="1400" dirty="0" err="1">
                <a:latin typeface="Avenir Book"/>
                <a:cs typeface="Avenir Book"/>
              </a:rPr>
              <a:t>making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it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suitable</a:t>
            </a:r>
            <a:r>
              <a:rPr lang="fr-FR" sz="1400" dirty="0">
                <a:latin typeface="Avenir Book"/>
                <a:cs typeface="Avenir Book"/>
              </a:rPr>
              <a:t> for </a:t>
            </a:r>
            <a:r>
              <a:rPr lang="fr-FR" sz="1400" dirty="0" err="1">
                <a:latin typeface="Avenir Book"/>
                <a:cs typeface="Avenir Book"/>
              </a:rPr>
              <a:t>field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smtClean="0">
                <a:latin typeface="Avenir Book"/>
                <a:cs typeface="Avenir Book"/>
              </a:rPr>
              <a:t>applications</a:t>
            </a:r>
            <a:endParaRPr lang="fr-FR" sz="1400" dirty="0">
              <a:latin typeface="Avenir Book"/>
              <a:cs typeface="Avenir Book"/>
            </a:endParaRPr>
          </a:p>
          <a:p>
            <a:r>
              <a:rPr lang="fr-FR" sz="1400" dirty="0" smtClean="0">
                <a:latin typeface="Avenir Book"/>
                <a:cs typeface="Avenir Book"/>
              </a:rPr>
              <a:t>Viral RNA </a:t>
            </a:r>
            <a:r>
              <a:rPr lang="fr-FR" sz="1400" dirty="0" err="1" smtClean="0">
                <a:latin typeface="Avenir Book"/>
                <a:cs typeface="Avenir Book"/>
              </a:rPr>
              <a:t>genome</a:t>
            </a:r>
            <a:r>
              <a:rPr lang="fr-FR" sz="1400" dirty="0" smtClean="0">
                <a:latin typeface="Avenir Book"/>
                <a:cs typeface="Avenir Book"/>
              </a:rPr>
              <a:t> : + </a:t>
            </a:r>
            <a:r>
              <a:rPr lang="fr-FR" sz="1400" dirty="0" err="1">
                <a:latin typeface="Avenir Book"/>
                <a:cs typeface="Avenir Book"/>
              </a:rPr>
              <a:t>sense</a:t>
            </a:r>
            <a:r>
              <a:rPr lang="fr-FR" sz="1400" dirty="0">
                <a:latin typeface="Avenir Book"/>
                <a:cs typeface="Avenir Book"/>
              </a:rPr>
              <a:t>, 10 </a:t>
            </a:r>
            <a:r>
              <a:rPr lang="fr-FR" sz="1400" dirty="0" smtClean="0">
                <a:latin typeface="Avenir Book"/>
                <a:cs typeface="Avenir Book"/>
              </a:rPr>
              <a:t>kb</a:t>
            </a:r>
            <a:endParaRPr lang="fr-FR" sz="1400" b="1" dirty="0">
              <a:solidFill>
                <a:srgbClr val="110AFF"/>
              </a:solidFill>
              <a:latin typeface="Avenir Book"/>
              <a:cs typeface="Avenir Book"/>
            </a:endParaRPr>
          </a:p>
          <a:p>
            <a:r>
              <a:rPr lang="fr-FR" sz="1400" b="1" dirty="0">
                <a:solidFill>
                  <a:srgbClr val="110AFF"/>
                </a:solidFill>
                <a:latin typeface="Avenir Book"/>
                <a:cs typeface="Avenir Book"/>
              </a:rPr>
              <a:t>Viral consensus </a:t>
            </a:r>
            <a:r>
              <a:rPr lang="fr-FR" sz="1400" b="1" dirty="0" err="1">
                <a:solidFill>
                  <a:srgbClr val="110AFF"/>
                </a:solidFill>
                <a:latin typeface="Avenir Book"/>
                <a:cs typeface="Avenir Book"/>
              </a:rPr>
              <a:t>sequences</a:t>
            </a:r>
            <a:r>
              <a:rPr lang="fr-FR" sz="1400" b="1" dirty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  <a:r>
              <a:rPr lang="fr-FR" sz="1400" b="1" dirty="0" err="1">
                <a:solidFill>
                  <a:srgbClr val="110AFF"/>
                </a:solidFill>
                <a:latin typeface="Avenir Book"/>
                <a:cs typeface="Avenir Book"/>
              </a:rPr>
              <a:t>can</a:t>
            </a:r>
            <a:r>
              <a:rPr lang="fr-FR" sz="1400" b="1" dirty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  <a:r>
              <a:rPr lang="fr-FR" sz="1400" b="1" dirty="0" err="1">
                <a:solidFill>
                  <a:srgbClr val="110AFF"/>
                </a:solidFill>
                <a:latin typeface="Avenir Book"/>
                <a:cs typeface="Avenir Book"/>
              </a:rPr>
              <a:t>be</a:t>
            </a:r>
            <a:r>
              <a:rPr lang="fr-FR" sz="1400" b="1" dirty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  <a:r>
              <a:rPr lang="fr-FR" sz="1400" b="1" dirty="0" err="1">
                <a:solidFill>
                  <a:srgbClr val="110AFF"/>
                </a:solidFill>
                <a:latin typeface="Avenir Book"/>
                <a:cs typeface="Avenir Book"/>
              </a:rPr>
              <a:t>achieved</a:t>
            </a:r>
            <a:r>
              <a:rPr lang="fr-FR" sz="1400" b="1" dirty="0">
                <a:solidFill>
                  <a:srgbClr val="110AFF"/>
                </a:solidFill>
                <a:latin typeface="Avenir Book"/>
                <a:cs typeface="Avenir Book"/>
              </a:rPr>
              <a:t> in 1-2 </a:t>
            </a:r>
            <a:r>
              <a:rPr lang="fr-FR" sz="1400" b="1" dirty="0" err="1">
                <a:solidFill>
                  <a:srgbClr val="110AFF"/>
                </a:solidFill>
                <a:latin typeface="Avenir Book"/>
                <a:cs typeface="Avenir Book"/>
              </a:rPr>
              <a:t>days</a:t>
            </a:r>
            <a:r>
              <a:rPr lang="fr-FR" sz="1400" dirty="0">
                <a:latin typeface="Avenir Book"/>
                <a:cs typeface="Avenir Book"/>
              </a:rPr>
              <a:t>. </a:t>
            </a:r>
          </a:p>
          <a:p>
            <a:endParaRPr lang="fr-FR" sz="1400" dirty="0">
              <a:latin typeface="Avenir Book"/>
              <a:cs typeface="Avenir Book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62" y="2575892"/>
            <a:ext cx="2927130" cy="277945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67944" y="116632"/>
            <a:ext cx="272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>
                <a:solidFill>
                  <a:srgbClr val="110AFF"/>
                </a:solidFill>
                <a:latin typeface="Avenir Book"/>
                <a:cs typeface="Avenir Book"/>
              </a:rPr>
              <a:t>Faria et al. </a:t>
            </a:r>
            <a:r>
              <a:rPr lang="fr-FR" sz="1800" i="1">
                <a:solidFill>
                  <a:srgbClr val="110AFF"/>
                </a:solidFill>
                <a:latin typeface="Avenir Book"/>
                <a:cs typeface="Avenir Book"/>
              </a:rPr>
              <a:t>Nature</a:t>
            </a:r>
            <a:r>
              <a:rPr lang="fr-FR" sz="1800">
                <a:solidFill>
                  <a:srgbClr val="110AFF"/>
                </a:solidFill>
                <a:latin typeface="Avenir Book"/>
                <a:cs typeface="Avenir Book"/>
              </a:rPr>
              <a:t> (2017)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689" y="2492502"/>
            <a:ext cx="4302111" cy="3465124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0440" y="44624"/>
            <a:ext cx="5987520" cy="47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2000" dirty="0" err="1">
                <a:solidFill>
                  <a:srgbClr val="110AFF"/>
                </a:solidFill>
                <a:latin typeface="Avenir Book"/>
                <a:cs typeface="Avenir Book"/>
              </a:rPr>
              <a:t>cDNA</a:t>
            </a:r>
            <a:r>
              <a:rPr lang="fr-FR" sz="2000" dirty="0">
                <a:solidFill>
                  <a:srgbClr val="110AFF"/>
                </a:solidFill>
                <a:latin typeface="Avenir Book"/>
                <a:cs typeface="Avenir Book"/>
              </a:rPr>
              <a:t> SEQUENCING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467544" y="6023029"/>
            <a:ext cx="4752528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1200">
                <a:latin typeface="Avenir Book"/>
                <a:cs typeface="Avenir Book"/>
              </a:rPr>
              <a:t>ZIKV was present in northeast Brazil by February 2014 and is likely to have disseminated from there, nationally and internationally, before the first detection of ZIKV in the Americas.</a:t>
            </a:r>
          </a:p>
        </p:txBody>
      </p:sp>
    </p:spTree>
    <p:extLst>
      <p:ext uri="{BB962C8B-B14F-4D97-AF65-F5344CB8AC3E}">
        <p14:creationId xmlns:p14="http://schemas.microsoft.com/office/powerpoint/2010/main" val="212281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-36512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71840" y="117033"/>
            <a:ext cx="7380480" cy="43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b="1" dirty="0">
                <a:solidFill>
                  <a:srgbClr val="110AFF"/>
                </a:solidFill>
                <a:latin typeface="Avenir Light"/>
                <a:cs typeface="Avenir Light"/>
              </a:rPr>
              <a:t>COUPLING NANOPORE </a:t>
            </a:r>
            <a:r>
              <a:rPr lang="fr-FR" sz="1800" b="1" dirty="0" smtClean="0">
                <a:solidFill>
                  <a:srgbClr val="110AFF"/>
                </a:solidFill>
                <a:latin typeface="Avenir Light"/>
                <a:cs typeface="Avenir Light"/>
              </a:rPr>
              <a:t>and SINGLE </a:t>
            </a:r>
            <a:r>
              <a:rPr lang="fr-FR" sz="1800" b="1" dirty="0">
                <a:solidFill>
                  <a:srgbClr val="110AFF"/>
                </a:solidFill>
                <a:latin typeface="Avenir Light"/>
                <a:cs typeface="Avenir Light"/>
              </a:rPr>
              <a:t>CELL </a:t>
            </a:r>
            <a:r>
              <a:rPr lang="fr-FR" sz="1800" b="1" dirty="0" err="1">
                <a:solidFill>
                  <a:srgbClr val="110AFF"/>
                </a:solidFill>
                <a:latin typeface="Avenir Light"/>
                <a:cs typeface="Avenir Light"/>
              </a:rPr>
              <a:t>cDNA</a:t>
            </a:r>
            <a:r>
              <a:rPr lang="fr-FR" sz="1800" b="1" dirty="0">
                <a:solidFill>
                  <a:srgbClr val="110AFF"/>
                </a:solidFill>
                <a:latin typeface="Avenir Light"/>
                <a:cs typeface="Avenir Light"/>
              </a:rPr>
              <a:t> </a:t>
            </a:r>
            <a:r>
              <a:rPr lang="fr-FR" sz="1800" b="1" dirty="0" smtClean="0">
                <a:solidFill>
                  <a:srgbClr val="110AFF"/>
                </a:solidFill>
                <a:latin typeface="Avenir Light"/>
                <a:cs typeface="Avenir Light"/>
              </a:rPr>
              <a:t>SEQUENCING</a:t>
            </a:r>
            <a:endParaRPr lang="fr-FR" sz="1800" b="1" dirty="0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b="9572"/>
          <a:stretch/>
        </p:blipFill>
        <p:spPr>
          <a:xfrm>
            <a:off x="1331640" y="2116989"/>
            <a:ext cx="6912768" cy="404831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51520" y="623010"/>
            <a:ext cx="8784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/>
              <a:t>High-throughput targeted long-read single cell sequencing reveals the clonal and transcriptional landscape of lymphocytes</a:t>
            </a:r>
          </a:p>
          <a:p>
            <a:pPr algn="ctr"/>
            <a:r>
              <a:rPr lang="fr-FR" sz="1400"/>
              <a:t>Singh et al., </a:t>
            </a:r>
            <a:r>
              <a:rPr lang="fr-FR" sz="1400" i="1"/>
              <a:t>bioRxiv</a:t>
            </a:r>
            <a:r>
              <a:rPr lang="fr-FR" sz="1400"/>
              <a:t>, 2018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07504" y="1454927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>
                <a:latin typeface="Avenir Book"/>
                <a:cs typeface="Avenir Book"/>
              </a:rPr>
              <a:t>RAGE-seq </a:t>
            </a:r>
            <a:r>
              <a:rPr lang="fr-FR" sz="1400">
                <a:latin typeface="Avenir Book"/>
                <a:cs typeface="Avenir Book"/>
              </a:rPr>
              <a:t>(Repertoire And Gene Expression sequencing): high-throughput deep single cell profiling combines targeted long-read sequencing with short-read transcriptome of  barcoded single cell libraries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520" y="2297410"/>
            <a:ext cx="1187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>
                <a:latin typeface="Avenir Book"/>
                <a:cs typeface="Avenir Book"/>
              </a:rPr>
              <a:t>10x Chromium Single Cell 3’</a:t>
            </a:r>
          </a:p>
          <a:p>
            <a:r>
              <a:rPr lang="fr-FR" sz="1200">
                <a:latin typeface="Avenir Book"/>
                <a:cs typeface="Avenir Book"/>
              </a:rPr>
              <a:t>(V2 chemistry)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6309320"/>
            <a:ext cx="8676456" cy="338554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1600">
                <a:latin typeface="Avenir Book"/>
                <a:cs typeface="Avenir Book"/>
              </a:rPr>
              <a:t>Tracking of somatic mutation, alternate splicing and clonal evolution of T and B lymphocytes</a:t>
            </a:r>
          </a:p>
        </p:txBody>
      </p:sp>
      <p:sp>
        <p:nvSpPr>
          <p:cNvPr id="6" name="Flèche vers le bas 5"/>
          <p:cNvSpPr/>
          <p:nvPr/>
        </p:nvSpPr>
        <p:spPr bwMode="auto">
          <a:xfrm>
            <a:off x="4283968" y="5805264"/>
            <a:ext cx="216024" cy="504056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47864" y="3393017"/>
            <a:ext cx="2159566" cy="179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000">
                <a:latin typeface="Avenir Book"/>
                <a:cs typeface="Avenir Book"/>
              </a:rPr>
              <a:t>T or B cell antigen receptor mRNA</a:t>
            </a:r>
          </a:p>
        </p:txBody>
      </p:sp>
    </p:spTree>
    <p:extLst>
      <p:ext uri="{BB962C8B-B14F-4D97-AF65-F5344CB8AC3E}">
        <p14:creationId xmlns:p14="http://schemas.microsoft.com/office/powerpoint/2010/main" val="11470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 sz="2000">
              <a:latin typeface="Avenir Light"/>
              <a:cs typeface="Avenir Light"/>
            </a:endParaRP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7694770" y="4000553"/>
            <a:ext cx="1101919" cy="586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r>
              <a:rPr lang="fr-FR" sz="1400">
                <a:latin typeface="Avenir Book"/>
                <a:cs typeface="Avenir Book"/>
              </a:rPr>
              <a:t>Electric signal</a:t>
            </a:r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7307199" y="4293096"/>
            <a:ext cx="326880" cy="1440"/>
          </a:xfrm>
          <a:prstGeom prst="line">
            <a:avLst/>
          </a:prstGeom>
          <a:noFill/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 rot="16200000" flipH="1" flipV="1">
            <a:off x="7266890" y="4687236"/>
            <a:ext cx="391721" cy="326880"/>
          </a:xfrm>
          <a:prstGeom prst="triangle">
            <a:avLst>
              <a:gd name="adj" fmla="val 50000"/>
            </a:avLst>
          </a:prstGeom>
          <a:solidFill>
            <a:srgbClr val="AEA79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fr-FR"/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684360" y="4581128"/>
            <a:ext cx="1352136" cy="61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r>
              <a:rPr lang="fr-FR" sz="1400">
                <a:latin typeface="Avenir Book"/>
                <a:cs typeface="Avenir Book"/>
              </a:rPr>
              <a:t>Canonical base distribution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332" y="172978"/>
            <a:ext cx="67456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prstTxWarp prst="textNoShape">
              <a:avLst/>
            </a:prstTxWarp>
            <a:spAutoFit/>
          </a:bodyPr>
          <a:lstStyle/>
          <a:p>
            <a:r>
              <a:rPr lang="fr-FR" sz="1800" b="1">
                <a:solidFill>
                  <a:srgbClr val="110AFF"/>
                </a:solidFill>
                <a:latin typeface="Avenir Book"/>
                <a:cs typeface="Avenir Book"/>
              </a:rPr>
              <a:t>DETECTION OF MODIFIED BASES USING NANOPORE</a:t>
            </a:r>
            <a:r>
              <a:rPr lang="fr-FR" sz="1800" dirty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</a:p>
        </p:txBody>
      </p:sp>
      <p:grpSp>
        <p:nvGrpSpPr>
          <p:cNvPr id="4" name="Grouper 3"/>
          <p:cNvGrpSpPr/>
          <p:nvPr/>
        </p:nvGrpSpPr>
        <p:grpSpPr>
          <a:xfrm>
            <a:off x="1906599" y="3717032"/>
            <a:ext cx="5256584" cy="2229351"/>
            <a:chOff x="755576" y="3501008"/>
            <a:chExt cx="5924160" cy="2661399"/>
          </a:xfrm>
        </p:grpSpPr>
        <p:pic>
          <p:nvPicPr>
            <p:cNvPr id="1638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0"/>
            <a:stretch>
              <a:fillRect/>
            </a:stretch>
          </p:blipFill>
          <p:spPr bwMode="auto">
            <a:xfrm>
              <a:off x="755576" y="3501008"/>
              <a:ext cx="5924160" cy="2661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r="6580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" name="Ellipse 1"/>
            <p:cNvSpPr/>
            <p:nvPr/>
          </p:nvSpPr>
          <p:spPr>
            <a:xfrm>
              <a:off x="2829093" y="3949898"/>
              <a:ext cx="697479" cy="780797"/>
            </a:xfrm>
            <a:prstGeom prst="ellipse">
              <a:avLst/>
            </a:prstGeom>
            <a:noFill/>
            <a:ln w="190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639" y="1166214"/>
            <a:ext cx="3816424" cy="2046762"/>
          </a:xfrm>
          <a:prstGeom prst="rect">
            <a:avLst/>
          </a:prstGeom>
        </p:spPr>
      </p:pic>
      <p:sp>
        <p:nvSpPr>
          <p:cNvPr id="5" name="Flèche vers le bas 4"/>
          <p:cNvSpPr/>
          <p:nvPr/>
        </p:nvSpPr>
        <p:spPr bwMode="auto">
          <a:xfrm>
            <a:off x="5076056" y="3284984"/>
            <a:ext cx="142338" cy="360040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087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7120" y="816566"/>
            <a:ext cx="4824000" cy="576060"/>
          </a:xfrm>
          <a:ln>
            <a:solidFill>
              <a:srgbClr val="FF0000"/>
            </a:solidFill>
          </a:ln>
        </p:spPr>
        <p:txBody>
          <a:bodyPr anchor="t"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Avenir Light"/>
                <a:cs typeface="Avenir Light"/>
              </a:rPr>
              <a:t/>
            </a:r>
            <a:br>
              <a:rPr lang="en-US" sz="1800" dirty="0">
                <a:latin typeface="Avenir Light"/>
                <a:cs typeface="Avenir Light"/>
              </a:rPr>
            </a:br>
            <a:r>
              <a:rPr lang="en-US" sz="1800" dirty="0">
                <a:latin typeface="Avenir Light"/>
                <a:cs typeface="Avenir Light"/>
              </a:rPr>
              <a:t>modified bases          modified currents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4279680" y="1146360"/>
            <a:ext cx="39456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53" name="ZoneTexte 19"/>
          <p:cNvSpPr txBox="1">
            <a:spLocks noChangeArrowheads="1"/>
          </p:cNvSpPr>
          <p:nvPr/>
        </p:nvSpPr>
        <p:spPr bwMode="auto">
          <a:xfrm>
            <a:off x="2815201" y="5790848"/>
            <a:ext cx="4133521" cy="88012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fr-FR" sz="1500" b="1">
                <a:latin typeface="Avenir Light"/>
                <a:cs typeface="Avenir Light"/>
              </a:rPr>
              <a:t>Softwares available:</a:t>
            </a:r>
          </a:p>
          <a:p>
            <a:pPr>
              <a:lnSpc>
                <a:spcPct val="120000"/>
              </a:lnSpc>
            </a:pPr>
            <a:r>
              <a:rPr lang="fr-FR" sz="1500">
                <a:latin typeface="Avenir Light"/>
                <a:cs typeface="Avenir Light"/>
              </a:rPr>
              <a:t>	Simpson et al., 2017, </a:t>
            </a:r>
            <a:r>
              <a:rPr lang="fr-FR" sz="1500" i="1">
                <a:latin typeface="Avenir Light"/>
                <a:cs typeface="Avenir Light"/>
              </a:rPr>
              <a:t>Nat. Methods</a:t>
            </a:r>
          </a:p>
          <a:p>
            <a:pPr>
              <a:lnSpc>
                <a:spcPct val="130000"/>
              </a:lnSpc>
            </a:pPr>
            <a:r>
              <a:rPr lang="fr-FR" sz="1500">
                <a:latin typeface="Avenir Light"/>
                <a:cs typeface="Avenir Light"/>
              </a:rPr>
              <a:t>	Rand et al.</a:t>
            </a:r>
            <a:r>
              <a:rPr lang="fr-FR" sz="1500" i="1">
                <a:latin typeface="Avenir Light"/>
                <a:cs typeface="Avenir Light"/>
              </a:rPr>
              <a:t>, 2017, Nat. Methods</a:t>
            </a:r>
          </a:p>
        </p:txBody>
      </p:sp>
      <p:pic>
        <p:nvPicPr>
          <p:cNvPr id="2765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4"/>
          <a:stretch>
            <a:fillRect/>
          </a:stretch>
        </p:blipFill>
        <p:spPr bwMode="auto">
          <a:xfrm>
            <a:off x="522721" y="1843394"/>
            <a:ext cx="7368480" cy="341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Rectangle 14"/>
          <p:cNvSpPr>
            <a:spLocks noChangeArrowheads="1"/>
          </p:cNvSpPr>
          <p:nvPr/>
        </p:nvSpPr>
        <p:spPr bwMode="auto">
          <a:xfrm>
            <a:off x="7201" y="1453113"/>
            <a:ext cx="8964000" cy="406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>
              <a:lnSpc>
                <a:spcPct val="130000"/>
              </a:lnSpc>
            </a:pPr>
            <a:r>
              <a:rPr lang="fr-FR" sz="1600">
                <a:latin typeface="Avenir Light"/>
                <a:cs typeface="Avenir Light"/>
              </a:rPr>
              <a:t>Detection of methylated cytosine (m5</a:t>
            </a:r>
            <a:r>
              <a:rPr lang="fr-FR" sz="1600" b="1">
                <a:latin typeface="Avenir Light"/>
                <a:cs typeface="Avenir Light"/>
              </a:rPr>
              <a:t>C</a:t>
            </a:r>
            <a:r>
              <a:rPr lang="fr-FR" sz="1600">
                <a:latin typeface="Avenir Light"/>
                <a:cs typeface="Avenir Light"/>
              </a:rPr>
              <a:t>) in </a:t>
            </a:r>
            <a:r>
              <a:rPr lang="fr-FR" sz="1600" b="1">
                <a:latin typeface="Avenir Light"/>
                <a:cs typeface="Avenir Light"/>
              </a:rPr>
              <a:t>C</a:t>
            </a:r>
            <a:r>
              <a:rPr lang="fr-FR" sz="1600">
                <a:latin typeface="Avenir Light"/>
                <a:cs typeface="Avenir Light"/>
              </a:rPr>
              <a:t>p</a:t>
            </a:r>
            <a:r>
              <a:rPr lang="fr-FR" sz="1600" b="1">
                <a:latin typeface="Avenir Light"/>
                <a:cs typeface="Avenir Light"/>
              </a:rPr>
              <a:t>G </a:t>
            </a:r>
            <a:r>
              <a:rPr lang="fr-FR" sz="1600">
                <a:latin typeface="Avenir Light"/>
                <a:cs typeface="Avenir Light"/>
              </a:rPr>
              <a:t>sites in the human genome</a:t>
            </a:r>
          </a:p>
        </p:txBody>
      </p:sp>
      <p:sp>
        <p:nvSpPr>
          <p:cNvPr id="27656" name="Rectangle 16"/>
          <p:cNvSpPr>
            <a:spLocks noChangeArrowheads="1"/>
          </p:cNvSpPr>
          <p:nvPr/>
        </p:nvSpPr>
        <p:spPr bwMode="auto">
          <a:xfrm>
            <a:off x="5878081" y="5386165"/>
            <a:ext cx="2788630" cy="29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300">
                <a:latin typeface="Avenir Light"/>
                <a:cs typeface="Avenir Light"/>
              </a:rPr>
              <a:t>Simpson et al., </a:t>
            </a:r>
            <a:r>
              <a:rPr lang="fr-FR" sz="1300" i="1">
                <a:latin typeface="Avenir Light"/>
                <a:cs typeface="Avenir Light"/>
              </a:rPr>
              <a:t>Nat. Methods</a:t>
            </a:r>
            <a:r>
              <a:rPr lang="fr-FR" sz="1300">
                <a:latin typeface="Avenir Light"/>
                <a:cs typeface="Avenir Light"/>
              </a:rPr>
              <a:t>,</a:t>
            </a:r>
            <a:r>
              <a:rPr lang="fr-FR" sz="1300" i="1">
                <a:latin typeface="Avenir Light"/>
                <a:cs typeface="Avenir Light"/>
              </a:rPr>
              <a:t> </a:t>
            </a:r>
            <a:r>
              <a:rPr lang="fr-FR" sz="1300">
                <a:latin typeface="Avenir Light"/>
                <a:cs typeface="Avenir Light"/>
              </a:rPr>
              <a:t>2017</a:t>
            </a:r>
          </a:p>
        </p:txBody>
      </p:sp>
      <p:sp>
        <p:nvSpPr>
          <p:cNvPr id="27657" name="ZoneTexte 17"/>
          <p:cNvSpPr txBox="1">
            <a:spLocks noChangeArrowheads="1"/>
          </p:cNvSpPr>
          <p:nvPr/>
        </p:nvSpPr>
        <p:spPr bwMode="auto">
          <a:xfrm>
            <a:off x="5652001" y="2549068"/>
            <a:ext cx="880349" cy="33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bisulfite</a:t>
            </a:r>
          </a:p>
        </p:txBody>
      </p:sp>
      <p:sp>
        <p:nvSpPr>
          <p:cNvPr id="27658" name="ZoneTexte 18"/>
          <p:cNvSpPr txBox="1">
            <a:spLocks noChangeArrowheads="1"/>
          </p:cNvSpPr>
          <p:nvPr/>
        </p:nvSpPr>
        <p:spPr bwMode="auto">
          <a:xfrm>
            <a:off x="5796001" y="3578776"/>
            <a:ext cx="880048" cy="33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FF0000"/>
                </a:solidFill>
              </a:rPr>
              <a:t>MinION</a:t>
            </a:r>
          </a:p>
        </p:txBody>
      </p:sp>
      <p:cxnSp>
        <p:nvCxnSpPr>
          <p:cNvPr id="27659" name="Connecteur droit avec flèche 19"/>
          <p:cNvCxnSpPr>
            <a:cxnSpLocks noChangeShapeType="1"/>
          </p:cNvCxnSpPr>
          <p:nvPr/>
        </p:nvCxnSpPr>
        <p:spPr bwMode="auto">
          <a:xfrm flipH="1">
            <a:off x="5580000" y="2801095"/>
            <a:ext cx="144000" cy="3240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7660" name="Connecteur droit avec flèche 20"/>
          <p:cNvCxnSpPr>
            <a:cxnSpLocks noChangeShapeType="1"/>
          </p:cNvCxnSpPr>
          <p:nvPr/>
        </p:nvCxnSpPr>
        <p:spPr bwMode="auto">
          <a:xfrm flipH="1" flipV="1">
            <a:off x="5732640" y="3377155"/>
            <a:ext cx="144000" cy="3240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7661" name="ZoneTexte 21"/>
          <p:cNvSpPr txBox="1">
            <a:spLocks noChangeArrowheads="1"/>
          </p:cNvSpPr>
          <p:nvPr/>
        </p:nvSpPr>
        <p:spPr bwMode="auto">
          <a:xfrm>
            <a:off x="3597120" y="5053491"/>
            <a:ext cx="1663416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venir Light"/>
                <a:cs typeface="Avenir Light"/>
              </a:rPr>
              <a:t>Distance to TSS</a:t>
            </a:r>
          </a:p>
        </p:txBody>
      </p:sp>
      <p:sp>
        <p:nvSpPr>
          <p:cNvPr id="27662" name="ZoneTexte 23"/>
          <p:cNvSpPr txBox="1">
            <a:spLocks noChangeArrowheads="1"/>
          </p:cNvSpPr>
          <p:nvPr/>
        </p:nvSpPr>
        <p:spPr bwMode="auto">
          <a:xfrm>
            <a:off x="7420321" y="4991564"/>
            <a:ext cx="412873" cy="33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bp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8332" y="172978"/>
            <a:ext cx="67456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prstTxWarp prst="textNoShape">
              <a:avLst/>
            </a:prstTxWarp>
            <a:spAutoFit/>
          </a:bodyPr>
          <a:lstStyle/>
          <a:p>
            <a:r>
              <a:rPr lang="fr-FR" sz="1800" b="1">
                <a:solidFill>
                  <a:srgbClr val="110AFF"/>
                </a:solidFill>
                <a:latin typeface="Avenir Book"/>
                <a:cs typeface="Avenir Book"/>
              </a:rPr>
              <a:t>DETECTION OF MODIFIED BASES USING NANOPORE</a:t>
            </a:r>
            <a:r>
              <a:rPr lang="fr-FR" sz="1800" dirty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34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latin typeface="Avenir Light"/>
              <a:cs typeface="Avenir Ligh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332" y="172978"/>
            <a:ext cx="67456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prstTxWarp prst="textNoShape">
              <a:avLst/>
            </a:prstTxWarp>
            <a:spAutoFit/>
          </a:bodyPr>
          <a:lstStyle/>
          <a:p>
            <a:r>
              <a:rPr lang="fr-FR" sz="1800" b="1">
                <a:solidFill>
                  <a:srgbClr val="110AFF"/>
                </a:solidFill>
                <a:latin typeface="Avenir Book"/>
                <a:cs typeface="Avenir Book"/>
              </a:rPr>
              <a:t>DETECTION OF MODIFIED BASES USING NANOPORE</a:t>
            </a:r>
            <a:r>
              <a:rPr lang="fr-FR" sz="1800" dirty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25120" y="692696"/>
            <a:ext cx="82663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latin typeface="Avenir Book"/>
                <a:cs typeface="Avenir Book"/>
              </a:rPr>
              <a:t>Same-day genomic and epigenomic diagnosis of brain tumors (gliomas, medulloblastomas)</a:t>
            </a:r>
          </a:p>
          <a:p>
            <a:pPr algn="ctr"/>
            <a:r>
              <a:rPr lang="fr-FR" sz="1500">
                <a:latin typeface="Avenir Book"/>
                <a:cs typeface="Avenir Book"/>
              </a:rPr>
              <a:t>using real-time nanopore sequencing</a:t>
            </a:r>
          </a:p>
          <a:p>
            <a:pPr algn="ctr"/>
            <a:endParaRPr lang="fr-FR" sz="1500">
              <a:latin typeface="Avenir Book"/>
              <a:cs typeface="Avenir Book"/>
            </a:endParaRPr>
          </a:p>
          <a:p>
            <a:pPr algn="ctr"/>
            <a:r>
              <a:rPr lang="fr-FR" sz="1500">
                <a:latin typeface="Avenir Book"/>
                <a:cs typeface="Avenir Book"/>
              </a:rPr>
              <a:t>Euskirchen et al., </a:t>
            </a:r>
            <a:r>
              <a:rPr lang="fr-FR" sz="1500" i="1">
                <a:latin typeface="Avenir Book"/>
                <a:cs typeface="Avenir Book"/>
              </a:rPr>
              <a:t>Acta Neuropathol.</a:t>
            </a:r>
            <a:r>
              <a:rPr lang="fr-FR" sz="1500">
                <a:latin typeface="Avenir Book"/>
                <a:cs typeface="Avenir Book"/>
              </a:rPr>
              <a:t> (2017)</a:t>
            </a:r>
          </a:p>
          <a:p>
            <a:pPr algn="ctr"/>
            <a:endParaRPr lang="fr-FR" sz="1500">
              <a:latin typeface="Avenir Book"/>
              <a:cs typeface="Avenir Book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9383" y="4429760"/>
            <a:ext cx="7620000" cy="1169551"/>
          </a:xfrm>
          <a:prstGeom prst="rect">
            <a:avLst/>
          </a:prstGeom>
          <a:noFill/>
          <a:ln>
            <a:solidFill>
              <a:srgbClr val="FF2A44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1400">
                <a:latin typeface="Avenir Book"/>
                <a:cs typeface="Avenir Book"/>
              </a:rPr>
              <a:t>Nanopore sequencing allows same-day detection of structural variants, point mutations, and methylation profiling using a single device with negligible capital cost.</a:t>
            </a:r>
          </a:p>
          <a:p>
            <a:pPr algn="just"/>
            <a:r>
              <a:rPr lang="fr-FR" sz="1400">
                <a:latin typeface="Avenir Book"/>
                <a:cs typeface="Avenir Book"/>
              </a:rPr>
              <a:t> </a:t>
            </a:r>
          </a:p>
          <a:p>
            <a:pPr algn="just"/>
            <a:r>
              <a:rPr lang="fr-FR" sz="1400">
                <a:latin typeface="Avenir Book"/>
                <a:cs typeface="Avenir Book"/>
              </a:rPr>
              <a:t>It outperforms hybridization-based and current sequencing technologies aiming to make precision medicine possible for every cancer patient.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16" y="1911656"/>
            <a:ext cx="5913120" cy="2048388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4521200" y="2069882"/>
            <a:ext cx="1645920" cy="36851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r="6390"/>
          <a:stretch/>
        </p:blipFill>
        <p:spPr>
          <a:xfrm>
            <a:off x="6511627" y="2296160"/>
            <a:ext cx="2175173" cy="16002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491185" y="3572504"/>
            <a:ext cx="157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/>
              <a:t>analysis </a:t>
            </a:r>
            <a:r>
              <a:rPr lang="fr-FR" sz="1200"/>
              <a:t>(5-6 hours)</a:t>
            </a:r>
          </a:p>
        </p:txBody>
      </p:sp>
    </p:spTree>
    <p:extLst>
      <p:ext uri="{BB962C8B-B14F-4D97-AF65-F5344CB8AC3E}">
        <p14:creationId xmlns:p14="http://schemas.microsoft.com/office/powerpoint/2010/main" val="210067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pic>
        <p:nvPicPr>
          <p:cNvPr id="2867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4" y="1796299"/>
            <a:ext cx="4425120" cy="405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ZoneTexte 3"/>
          <p:cNvSpPr txBox="1">
            <a:spLocks noChangeArrowheads="1"/>
          </p:cNvSpPr>
          <p:nvPr/>
        </p:nvSpPr>
        <p:spPr bwMode="auto">
          <a:xfrm>
            <a:off x="1010976" y="5569506"/>
            <a:ext cx="1109251" cy="3077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400">
                <a:solidFill>
                  <a:srgbClr val="000000"/>
                </a:solidFill>
                <a:latin typeface="Avenir Book"/>
                <a:cs typeface="Avenir Book"/>
              </a:rPr>
              <a:t>sequencing</a:t>
            </a:r>
          </a:p>
        </p:txBody>
      </p:sp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218888" y="1465050"/>
            <a:ext cx="3625920" cy="30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fr-FR" sz="1400">
                <a:solidFill>
                  <a:srgbClr val="000000"/>
                </a:solidFill>
                <a:latin typeface="Avenir Book"/>
                <a:cs typeface="Avenir Book"/>
              </a:rPr>
              <a:t>Library preparation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547664" y="116632"/>
            <a:ext cx="5987520" cy="44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>
              <a:lnSpc>
                <a:spcPct val="130000"/>
              </a:lnSpc>
            </a:pPr>
            <a:r>
              <a:rPr lang="fr-FR" sz="1800" b="1">
                <a:solidFill>
                  <a:srgbClr val="110AFF"/>
                </a:solidFill>
                <a:latin typeface="Avenir Light"/>
                <a:cs typeface="Avenir Light"/>
              </a:rPr>
              <a:t>DIRECT RNA SEQUENCING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42185" r="27689" b="79876"/>
          <a:stretch/>
        </p:blipFill>
        <p:spPr>
          <a:xfrm>
            <a:off x="5608233" y="4221089"/>
            <a:ext cx="2204127" cy="64807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r="58774"/>
          <a:stretch/>
        </p:blipFill>
        <p:spPr>
          <a:xfrm>
            <a:off x="5700620" y="1150771"/>
            <a:ext cx="2808312" cy="299830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052548" y="3944090"/>
            <a:ext cx="3090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RNA </a:t>
            </a:r>
            <a:r>
              <a:rPr lang="fr-F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directly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sequenced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fr-F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nanopore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80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323528" y="1124745"/>
            <a:ext cx="8568952" cy="1872207"/>
            <a:chOff x="-36512" y="3007985"/>
            <a:chExt cx="9144000" cy="121310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t="32068" b="55328"/>
            <a:stretch/>
          </p:blipFill>
          <p:spPr>
            <a:xfrm>
              <a:off x="-36512" y="3007985"/>
              <a:ext cx="9144000" cy="365765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/>
            <a:srcRect t="70800"/>
            <a:stretch/>
          </p:blipFill>
          <p:spPr>
            <a:xfrm>
              <a:off x="-36512" y="3373750"/>
              <a:ext cx="9144000" cy="847338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 bwMode="auto">
          <a:xfrm>
            <a:off x="0" y="7184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44480" y="105115"/>
            <a:ext cx="5987520" cy="43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>
              <a:lnSpc>
                <a:spcPct val="130000"/>
              </a:lnSpc>
            </a:pPr>
            <a:r>
              <a:rPr lang="fr-FR" sz="1800" b="1" dirty="0" smtClean="0">
                <a:solidFill>
                  <a:srgbClr val="110AFF"/>
                </a:solidFill>
                <a:latin typeface="Avenir Light"/>
                <a:cs typeface="Avenir Light"/>
              </a:rPr>
              <a:t>ILLUMINA </a:t>
            </a:r>
            <a:r>
              <a:rPr lang="fr-FR" sz="1800" b="1" dirty="0" err="1" smtClean="0">
                <a:solidFill>
                  <a:srgbClr val="110AFF"/>
                </a:solidFill>
                <a:latin typeface="Avenir Light"/>
                <a:cs typeface="Avenir Light"/>
              </a:rPr>
              <a:t>cDNA</a:t>
            </a:r>
            <a:r>
              <a:rPr lang="fr-FR" sz="1800" b="1" dirty="0" smtClean="0">
                <a:solidFill>
                  <a:srgbClr val="110AFF"/>
                </a:solidFill>
                <a:latin typeface="Avenir Light"/>
                <a:cs typeface="Avenir Light"/>
              </a:rPr>
              <a:t> vs NANOPORE DIRECT RNA</a:t>
            </a:r>
            <a:endParaRPr lang="fr-FR" sz="1800" b="1" dirty="0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  <p:grpSp>
        <p:nvGrpSpPr>
          <p:cNvPr id="14" name="Grouper 13"/>
          <p:cNvGrpSpPr/>
          <p:nvPr/>
        </p:nvGrpSpPr>
        <p:grpSpPr>
          <a:xfrm>
            <a:off x="1482283" y="3057634"/>
            <a:ext cx="5970037" cy="3755742"/>
            <a:chOff x="1482283" y="2276872"/>
            <a:chExt cx="5970037" cy="3755742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3"/>
            <a:srcRect l="4478" t="8564"/>
            <a:stretch/>
          </p:blipFill>
          <p:spPr>
            <a:xfrm>
              <a:off x="2843808" y="2276872"/>
              <a:ext cx="4608512" cy="3755742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3882409" y="5729226"/>
              <a:ext cx="105830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000" dirty="0" smtClean="0"/>
                <a:t>Illumina </a:t>
              </a:r>
              <a:r>
                <a:rPr lang="fr-FR" sz="1000" dirty="0" err="1" smtClean="0"/>
                <a:t>Truseq</a:t>
              </a:r>
              <a:endParaRPr lang="fr-FR" sz="1000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482283" y="3429000"/>
              <a:ext cx="16450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dirty="0" err="1" smtClean="0"/>
                <a:t>Nanopore</a:t>
              </a:r>
              <a:r>
                <a:rPr lang="fr-FR" sz="1000" dirty="0" smtClean="0"/>
                <a:t> RNA direct</a:t>
              </a:r>
            </a:p>
            <a:p>
              <a:pPr algn="ctr"/>
              <a:r>
                <a:rPr lang="fr-FR" sz="1000" dirty="0" smtClean="0"/>
                <a:t>(</a:t>
              </a:r>
              <a:r>
                <a:rPr lang="fr-FR" sz="1000" dirty="0" err="1" smtClean="0"/>
                <a:t>read</a:t>
              </a:r>
              <a:r>
                <a:rPr lang="fr-FR" sz="1000" dirty="0" smtClean="0"/>
                <a:t> </a:t>
              </a:r>
              <a:r>
                <a:rPr lang="fr-FR" sz="1000" dirty="0" err="1" smtClean="0"/>
                <a:t>number</a:t>
              </a:r>
              <a:r>
                <a:rPr lang="fr-FR" sz="1000" dirty="0" smtClean="0"/>
                <a:t> ; Log </a:t>
              </a:r>
              <a:r>
                <a:rPr lang="fr-FR" sz="1000" dirty="0" err="1" smtClean="0"/>
                <a:t>scale</a:t>
              </a:r>
              <a:r>
                <a:rPr lang="fr-FR" sz="1000" dirty="0" smtClean="0"/>
                <a:t>)</a:t>
              </a:r>
              <a:endParaRPr lang="fr-FR" sz="1000" dirty="0"/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1220400" y="2304000"/>
            <a:ext cx="7524000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156176" y="6381328"/>
            <a:ext cx="288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Sessegolo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et al.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Sci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. Reports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2019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ZoneTexte 7"/>
          <p:cNvSpPr txBox="1">
            <a:spLocks noChangeAspect="1"/>
          </p:cNvSpPr>
          <p:nvPr/>
        </p:nvSpPr>
        <p:spPr>
          <a:xfrm>
            <a:off x="431616" y="1792284"/>
            <a:ext cx="684000" cy="2685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000" smtClean="0">
                <a:latin typeface="Avenir Book" charset="0"/>
                <a:ea typeface="Avenir Book" charset="0"/>
                <a:cs typeface="Avenir Book" charset="0"/>
              </a:rPr>
              <a:t>Illumina</a:t>
            </a:r>
            <a:endParaRPr lang="fr-FR" sz="10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ZoneTexte 14"/>
          <p:cNvSpPr txBox="1">
            <a:spLocks noChangeAspect="1"/>
          </p:cNvSpPr>
          <p:nvPr/>
        </p:nvSpPr>
        <p:spPr>
          <a:xfrm>
            <a:off x="360000" y="1224000"/>
            <a:ext cx="7489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900" dirty="0" err="1" smtClean="0">
                <a:latin typeface="Avenir Book" charset="0"/>
                <a:ea typeface="Avenir Book" charset="0"/>
                <a:cs typeface="Avenir Book" charset="0"/>
              </a:rPr>
              <a:t>Nanopore</a:t>
            </a:r>
            <a:endParaRPr lang="fr-FR" sz="9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fr-FR" sz="900" dirty="0">
                <a:latin typeface="Avenir Book" charset="0"/>
                <a:ea typeface="Avenir Book" charset="0"/>
                <a:cs typeface="Avenir Book" charset="0"/>
              </a:rPr>
              <a:t>d</a:t>
            </a:r>
            <a:r>
              <a:rPr lang="fr-FR" sz="900" dirty="0" smtClean="0">
                <a:latin typeface="Avenir Book" charset="0"/>
                <a:ea typeface="Avenir Book" charset="0"/>
                <a:cs typeface="Avenir Book" charset="0"/>
              </a:rPr>
              <a:t>irect RNA</a:t>
            </a:r>
            <a:endParaRPr lang="fr-FR" sz="9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116632"/>
            <a:ext cx="5987520" cy="45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b="1" dirty="0" smtClean="0">
                <a:solidFill>
                  <a:srgbClr val="110AFF"/>
                </a:solidFill>
                <a:latin typeface="Avenir Book" charset="0"/>
                <a:ea typeface="Avenir Book" charset="0"/>
                <a:cs typeface="Avenir Book" charset="0"/>
              </a:rPr>
              <a:t>DIRECT RNA SEQUENCING / SPIKE-IN CONTROLS</a:t>
            </a:r>
            <a:endParaRPr lang="fr-FR" sz="1800" b="1" dirty="0">
              <a:solidFill>
                <a:srgbClr val="110AF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4462020" cy="42484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3438" r="6465"/>
          <a:stretch/>
        </p:blipFill>
        <p:spPr>
          <a:xfrm>
            <a:off x="4788024" y="908720"/>
            <a:ext cx="4176464" cy="47625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61781" y="6309320"/>
            <a:ext cx="3254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Garalde et al. </a:t>
            </a:r>
            <a:r>
              <a:rPr lang="fr-FR" sz="1600" i="1" dirty="0" smtClean="0">
                <a:latin typeface="Avenir Book" charset="0"/>
                <a:ea typeface="Avenir Book" charset="0"/>
                <a:cs typeface="Avenir Book" charset="0"/>
              </a:rPr>
              <a:t>Nat. </a:t>
            </a:r>
            <a:r>
              <a:rPr lang="fr-FR" sz="1600" i="1" dirty="0" err="1" smtClean="0">
                <a:latin typeface="Avenir Book" charset="0"/>
                <a:ea typeface="Avenir Book" charset="0"/>
                <a:cs typeface="Avenir Book" charset="0"/>
              </a:rPr>
              <a:t>Methods</a:t>
            </a:r>
            <a:r>
              <a:rPr lang="fr-FR" sz="1600" i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2018</a:t>
            </a:r>
            <a:endParaRPr lang="fr-FR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-1213"/>
            <a:ext cx="9144000" cy="575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endParaRPr lang="fr-FR" sz="1800" dirty="0">
              <a:solidFill>
                <a:srgbClr val="110A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55576" y="133181"/>
            <a:ext cx="75608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fr-FR" sz="1800" dirty="0">
                <a:solidFill>
                  <a:srgbClr val="110AFF"/>
                </a:solidFill>
                <a:latin typeface="Avenir Book"/>
                <a:cs typeface="Avenir Book"/>
              </a:rPr>
              <a:t>SEQUENCING cDNA USING CIRCULAR CONSENSUS SEQUENCES</a:t>
            </a:r>
            <a:endParaRPr lang="en-US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843092" y="2658978"/>
            <a:ext cx="5545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>
                <a:latin typeface="Avenir Book"/>
                <a:cs typeface="Avenir Book"/>
              </a:rPr>
              <a:t>Increased the total genomic exon length by 1.9 Mb (12.4%)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Avenir Book"/>
                <a:cs typeface="Avenir Book"/>
              </a:rPr>
              <a:t>1609 (9.2%) new genes</a:t>
            </a:r>
          </a:p>
        </p:txBody>
      </p:sp>
      <p:sp>
        <p:nvSpPr>
          <p:cNvPr id="8" name="Flèche vers le bas 7"/>
          <p:cNvSpPr/>
          <p:nvPr/>
        </p:nvSpPr>
        <p:spPr bwMode="auto">
          <a:xfrm>
            <a:off x="4521888" y="2328560"/>
            <a:ext cx="144016" cy="28803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4" name="Grouper 13"/>
          <p:cNvGrpSpPr/>
          <p:nvPr/>
        </p:nvGrpSpPr>
        <p:grpSpPr>
          <a:xfrm>
            <a:off x="2627784" y="1628800"/>
            <a:ext cx="3614055" cy="630809"/>
            <a:chOff x="2627784" y="1700808"/>
            <a:chExt cx="3614055" cy="630809"/>
          </a:xfrm>
        </p:grpSpPr>
        <p:grpSp>
          <p:nvGrpSpPr>
            <p:cNvPr id="13" name="Grouper 12"/>
            <p:cNvGrpSpPr/>
            <p:nvPr/>
          </p:nvGrpSpPr>
          <p:grpSpPr>
            <a:xfrm>
              <a:off x="2627784" y="1950744"/>
              <a:ext cx="3614055" cy="380873"/>
              <a:chOff x="2865097" y="1950744"/>
              <a:chExt cx="3614055" cy="380873"/>
            </a:xfrm>
          </p:grpSpPr>
          <p:sp>
            <p:nvSpPr>
              <p:cNvPr id="9" name="ZoneTexte 8"/>
              <p:cNvSpPr txBox="1"/>
              <p:nvPr/>
            </p:nvSpPr>
            <p:spPr>
              <a:xfrm>
                <a:off x="2865097" y="1950744"/>
                <a:ext cx="3614055" cy="3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fr-FR" sz="1500">
                    <a:latin typeface="Avenir Book"/>
                    <a:cs typeface="Avenir Book"/>
                  </a:rPr>
                  <a:t>RNA           cDNA               193 000 CCS</a:t>
                </a:r>
              </a:p>
            </p:txBody>
          </p:sp>
          <p:cxnSp>
            <p:nvCxnSpPr>
              <p:cNvPr id="4" name="Connecteur droit avec flèche 3"/>
              <p:cNvCxnSpPr/>
              <p:nvPr/>
            </p:nvCxnSpPr>
            <p:spPr bwMode="auto">
              <a:xfrm>
                <a:off x="3491880" y="2187601"/>
                <a:ext cx="28803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" name="Connecteur droit avec flèche 10"/>
              <p:cNvCxnSpPr/>
              <p:nvPr/>
            </p:nvCxnSpPr>
            <p:spPr bwMode="auto">
              <a:xfrm>
                <a:off x="4716016" y="2182966"/>
                <a:ext cx="28803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2" name="Rectangle 11"/>
            <p:cNvSpPr/>
            <p:nvPr/>
          </p:nvSpPr>
          <p:spPr>
            <a:xfrm>
              <a:off x="3974043" y="1700808"/>
              <a:ext cx="129614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100" i="1">
                  <a:latin typeface="Avenir Book"/>
                  <a:cs typeface="Avenir Book"/>
                </a:rPr>
                <a:t>PacBio</a:t>
              </a:r>
              <a:endParaRPr lang="fr-FR" sz="1100">
                <a:latin typeface="Avenir Book"/>
                <a:cs typeface="Avenir Book"/>
              </a:endParaRPr>
            </a:p>
            <a:p>
              <a:pPr algn="ctr"/>
              <a:r>
                <a:rPr lang="fr-FR" sz="1100">
                  <a:latin typeface="Avenir Book"/>
                  <a:cs typeface="Avenir Book"/>
                </a:rPr>
                <a:t>sequencing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39552" y="620688"/>
            <a:ext cx="799288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 err="1">
                <a:latin typeface="Avenir Book"/>
                <a:cs typeface="Avenir Book"/>
              </a:rPr>
              <a:t>Genome</a:t>
            </a:r>
            <a:r>
              <a:rPr lang="fr-FR" sz="1600" dirty="0">
                <a:latin typeface="Avenir Book"/>
                <a:cs typeface="Avenir Book"/>
              </a:rPr>
              <a:t> annotation of the </a:t>
            </a:r>
            <a:r>
              <a:rPr lang="fr-FR" sz="1600" dirty="0" err="1">
                <a:latin typeface="Avenir Book"/>
                <a:cs typeface="Avenir Book"/>
              </a:rPr>
              <a:t>parasitic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hookworm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i="1" dirty="0" err="1">
                <a:latin typeface="Avenir Book"/>
                <a:cs typeface="Avenir Book"/>
              </a:rPr>
              <a:t>Ancylostoma</a:t>
            </a:r>
            <a:r>
              <a:rPr lang="fr-FR" sz="1600" i="1" dirty="0">
                <a:latin typeface="Avenir Book"/>
                <a:cs typeface="Avenir Book"/>
              </a:rPr>
              <a:t> </a:t>
            </a:r>
            <a:r>
              <a:rPr lang="fr-FR" sz="1600" i="1" dirty="0" err="1">
                <a:latin typeface="Avenir Book"/>
                <a:cs typeface="Avenir Book"/>
              </a:rPr>
              <a:t>ceylanicum</a:t>
            </a:r>
            <a:endParaRPr lang="fr-FR" sz="1600" i="1" dirty="0">
              <a:latin typeface="Avenir Book"/>
              <a:cs typeface="Avenir Book"/>
            </a:endParaRPr>
          </a:p>
          <a:p>
            <a:pPr algn="ctr"/>
            <a:r>
              <a:rPr lang="fr-FR" sz="1600" dirty="0" err="1">
                <a:latin typeface="Avenir Book"/>
                <a:cs typeface="Avenir Book"/>
              </a:rPr>
              <a:t>using</a:t>
            </a:r>
            <a:r>
              <a:rPr lang="fr-FR" sz="1600" dirty="0">
                <a:latin typeface="Avenir Book"/>
                <a:cs typeface="Avenir Book"/>
              </a:rPr>
              <a:t> single </a:t>
            </a:r>
            <a:r>
              <a:rPr lang="fr-FR" sz="1600" dirty="0" err="1">
                <a:latin typeface="Avenir Book"/>
                <a:cs typeface="Avenir Book"/>
              </a:rPr>
              <a:t>molecule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mRNA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sequencing</a:t>
            </a:r>
            <a:endParaRPr lang="fr-FR" sz="1500" dirty="0">
              <a:latin typeface="Avenir Book"/>
              <a:cs typeface="Avenir Book"/>
            </a:endParaRPr>
          </a:p>
          <a:p>
            <a:pPr algn="ctr">
              <a:lnSpc>
                <a:spcPct val="150000"/>
              </a:lnSpc>
            </a:pPr>
            <a:r>
              <a:rPr lang="fr-FR" sz="1400" dirty="0" err="1" smtClean="0">
                <a:latin typeface="Avenir Book"/>
                <a:cs typeface="Avenir Book"/>
              </a:rPr>
              <a:t>Magrini</a:t>
            </a:r>
            <a:r>
              <a:rPr lang="fr-FR" sz="1400" dirty="0" smtClean="0">
                <a:latin typeface="Avenir Book"/>
                <a:cs typeface="Avenir Book"/>
              </a:rPr>
              <a:t> </a:t>
            </a:r>
            <a:r>
              <a:rPr lang="fr-FR" sz="1400" dirty="0">
                <a:latin typeface="Avenir Book"/>
                <a:cs typeface="Avenir Book"/>
              </a:rPr>
              <a:t>et al. </a:t>
            </a:r>
            <a:r>
              <a:rPr lang="fr-FR" sz="1400" i="1" dirty="0">
                <a:latin typeface="Avenir Book"/>
                <a:cs typeface="Avenir Book"/>
              </a:rPr>
              <a:t>BMC </a:t>
            </a:r>
            <a:r>
              <a:rPr lang="fr-FR" sz="1400" i="1" dirty="0" err="1">
                <a:latin typeface="Avenir Book"/>
                <a:cs typeface="Avenir Book"/>
              </a:rPr>
              <a:t>Genomics</a:t>
            </a:r>
            <a:r>
              <a:rPr lang="fr-FR" sz="1400" dirty="0">
                <a:latin typeface="Avenir Book"/>
                <a:cs typeface="Avenir Book"/>
              </a:rPr>
              <a:t>, </a:t>
            </a:r>
            <a:r>
              <a:rPr lang="fr-FR" sz="1400" dirty="0" smtClean="0">
                <a:latin typeface="Avenir Book"/>
                <a:cs typeface="Avenir Book"/>
              </a:rPr>
              <a:t>2018</a:t>
            </a:r>
            <a:endParaRPr lang="fr-FR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4961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179512" y="116632"/>
            <a:ext cx="5987520" cy="44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b="1">
                <a:solidFill>
                  <a:srgbClr val="110AFF"/>
                </a:solidFill>
                <a:latin typeface="Avenir Light"/>
                <a:cs typeface="Avenir Light"/>
              </a:rPr>
              <a:t>DIRECT RNA SEQUENCING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512" y="1221883"/>
            <a:ext cx="8784976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dirty="0">
                <a:latin typeface="Avenir Book"/>
                <a:cs typeface="Avenir Book"/>
              </a:rPr>
              <a:t>For the first </a:t>
            </a:r>
            <a:r>
              <a:rPr lang="fr-FR" sz="1600" dirty="0" smtClean="0">
                <a:latin typeface="Avenir Book"/>
                <a:cs typeface="Avenir Book"/>
              </a:rPr>
              <a:t>time </a:t>
            </a:r>
            <a:r>
              <a:rPr lang="fr-FR" sz="1600" dirty="0">
                <a:latin typeface="Avenir Book"/>
                <a:cs typeface="Avenir Book"/>
              </a:rPr>
              <a:t>a </a:t>
            </a:r>
            <a:r>
              <a:rPr lang="fr-FR" sz="1600" dirty="0" err="1" smtClean="0">
                <a:latin typeface="Avenir Book"/>
                <a:cs typeface="Avenir Book"/>
              </a:rPr>
              <a:t>complete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genome</a:t>
            </a:r>
            <a:r>
              <a:rPr lang="fr-FR" sz="1600" dirty="0">
                <a:latin typeface="Avenir Book"/>
                <a:cs typeface="Avenir Book"/>
              </a:rPr>
              <a:t> of an RNA </a:t>
            </a:r>
            <a:r>
              <a:rPr lang="fr-FR" sz="1600" dirty="0" smtClean="0">
                <a:latin typeface="Avenir Book"/>
                <a:cs typeface="Avenir Book"/>
              </a:rPr>
              <a:t>virus </a:t>
            </a:r>
            <a:r>
              <a:rPr lang="fr-FR" sz="1600" dirty="0" err="1">
                <a:latin typeface="Avenir Book"/>
                <a:cs typeface="Avenir Book"/>
              </a:rPr>
              <a:t>sequenced</a:t>
            </a:r>
            <a:r>
              <a:rPr lang="fr-FR" sz="1600" dirty="0">
                <a:latin typeface="Avenir Book"/>
                <a:cs typeface="Avenir Book"/>
              </a:rPr>
              <a:t> in </a:t>
            </a:r>
            <a:r>
              <a:rPr lang="fr-FR" sz="1600" dirty="0" err="1">
                <a:latin typeface="Avenir Book"/>
                <a:cs typeface="Avenir Book"/>
              </a:rPr>
              <a:t>its</a:t>
            </a:r>
            <a:r>
              <a:rPr lang="fr-FR" sz="1600" dirty="0">
                <a:latin typeface="Avenir Book"/>
                <a:cs typeface="Avenir Book"/>
              </a:rPr>
              <a:t> original </a:t>
            </a:r>
            <a:r>
              <a:rPr lang="fr-FR" sz="1600" dirty="0" err="1" smtClean="0">
                <a:latin typeface="Avenir Book"/>
                <a:cs typeface="Avenir Book"/>
              </a:rPr>
              <a:t>form</a:t>
            </a:r>
            <a:endParaRPr lang="fr-FR" sz="1600" dirty="0">
              <a:latin typeface="Avenir Book"/>
              <a:cs typeface="Avenir Book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63" y="2276872"/>
            <a:ext cx="3575037" cy="3113316"/>
          </a:xfrm>
          <a:prstGeom prst="rect">
            <a:avLst/>
          </a:prstGeom>
        </p:spPr>
      </p:pic>
      <p:sp>
        <p:nvSpPr>
          <p:cNvPr id="4" name="Flèche vers le bas 3"/>
          <p:cNvSpPr/>
          <p:nvPr/>
        </p:nvSpPr>
        <p:spPr bwMode="auto">
          <a:xfrm>
            <a:off x="4355976" y="2168856"/>
            <a:ext cx="216024" cy="39604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lèche vers le bas 13"/>
          <p:cNvSpPr/>
          <p:nvPr/>
        </p:nvSpPr>
        <p:spPr bwMode="auto">
          <a:xfrm>
            <a:off x="4355976" y="5319205"/>
            <a:ext cx="216024" cy="39604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95536" y="5715253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sequencing of complete genome with 100% nucleotide coverage, 99% consensus identity</a:t>
            </a:r>
          </a:p>
          <a:p>
            <a:pPr algn="ctr"/>
            <a:endParaRPr lang="fr-FR" sz="1400">
              <a:latin typeface="Avenir Book"/>
              <a:cs typeface="Avenir Book"/>
            </a:endParaRPr>
          </a:p>
          <a:p>
            <a:pPr algn="ctr"/>
            <a:r>
              <a:rPr lang="fr-FR" sz="1400">
                <a:latin typeface="Avenir Book"/>
                <a:cs typeface="Avenir Book"/>
              </a:rPr>
              <a:t>Potential to identify and quantify splice variants, base modifications</a:t>
            </a:r>
          </a:p>
          <a:p>
            <a:pPr algn="ctr"/>
            <a:r>
              <a:rPr lang="fr-FR" sz="1400">
                <a:latin typeface="Avenir Book"/>
                <a:cs typeface="Avenir Book"/>
              </a:rPr>
              <a:t>not practically measurable with current methods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620688"/>
            <a:ext cx="8280920" cy="59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Avenir Book"/>
                <a:cs typeface="Avenir Book"/>
              </a:rPr>
              <a:t>Direct RNA </a:t>
            </a:r>
            <a:r>
              <a:rPr lang="fr-FR" sz="1600" dirty="0" err="1">
                <a:latin typeface="Avenir Book"/>
                <a:cs typeface="Avenir Book"/>
              </a:rPr>
              <a:t>Sequencing</a:t>
            </a:r>
            <a:r>
              <a:rPr lang="fr-FR" sz="1600" dirty="0">
                <a:latin typeface="Avenir Book"/>
                <a:cs typeface="Avenir Book"/>
              </a:rPr>
              <a:t> of </a:t>
            </a:r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complete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Influenza A Virus </a:t>
            </a:r>
            <a:r>
              <a:rPr lang="fr-FR" sz="1600" dirty="0" err="1">
                <a:latin typeface="Avenir Book"/>
                <a:cs typeface="Avenir Book"/>
              </a:rPr>
              <a:t>Genome</a:t>
            </a:r>
            <a:endParaRPr lang="fr-FR" sz="1600" dirty="0">
              <a:latin typeface="Avenir Book"/>
              <a:cs typeface="Avenir Book"/>
            </a:endParaRPr>
          </a:p>
          <a:p>
            <a:pPr algn="ctr">
              <a:lnSpc>
                <a:spcPct val="120000"/>
              </a:lnSpc>
            </a:pPr>
            <a:r>
              <a:rPr lang="fr-FR" sz="1400" dirty="0">
                <a:latin typeface="Avenir Book"/>
                <a:cs typeface="Avenir Book"/>
              </a:rPr>
              <a:t>Keller et al. </a:t>
            </a:r>
            <a:r>
              <a:rPr lang="fr-FR" sz="1400" i="1" dirty="0">
                <a:latin typeface="Avenir Book"/>
                <a:cs typeface="Avenir Book"/>
              </a:rPr>
              <a:t>Scientific Reports</a:t>
            </a:r>
            <a:r>
              <a:rPr lang="fr-FR" sz="1400" dirty="0">
                <a:latin typeface="Avenir Book"/>
                <a:cs typeface="Avenir Book"/>
              </a:rPr>
              <a:t>, Sept. 2018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30739" y="1772816"/>
            <a:ext cx="6237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venir Book"/>
                <a:cs typeface="Avenir Book"/>
              </a:rPr>
              <a:t>Influenza A </a:t>
            </a:r>
            <a:r>
              <a:rPr lang="fr-FR" sz="1400" dirty="0" err="1">
                <a:latin typeface="Avenir Book"/>
                <a:cs typeface="Avenir Book"/>
              </a:rPr>
              <a:t>viruses</a:t>
            </a:r>
            <a:r>
              <a:rPr lang="fr-FR" sz="1400" dirty="0">
                <a:latin typeface="Avenir Book"/>
                <a:cs typeface="Avenir Book"/>
              </a:rPr>
              <a:t> are </a:t>
            </a:r>
            <a:r>
              <a:rPr lang="fr-FR" sz="1400" dirty="0" err="1">
                <a:latin typeface="Avenir Book"/>
                <a:cs typeface="Avenir Book"/>
              </a:rPr>
              <a:t>negative-sense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segmented</a:t>
            </a:r>
            <a:r>
              <a:rPr lang="fr-FR" sz="1400" dirty="0">
                <a:latin typeface="Avenir Book"/>
                <a:cs typeface="Avenir Book"/>
              </a:rPr>
              <a:t> RNA </a:t>
            </a:r>
            <a:r>
              <a:rPr lang="fr-FR" sz="1400" dirty="0" err="1">
                <a:latin typeface="Avenir Book"/>
                <a:cs typeface="Avenir Book"/>
              </a:rPr>
              <a:t>viruses</a:t>
            </a:r>
            <a:r>
              <a:rPr lang="fr-FR" sz="1400" dirty="0">
                <a:latin typeface="Avenir Book"/>
                <a:cs typeface="Avenir Book"/>
              </a:rPr>
              <a:t> (8 segments</a:t>
            </a:r>
            <a:r>
              <a:rPr lang="fr-FR" sz="1400" dirty="0" smtClean="0">
                <a:latin typeface="Avenir Book"/>
                <a:cs typeface="Avenir Book"/>
              </a:rPr>
              <a:t>)</a:t>
            </a:r>
            <a:endParaRPr lang="fr-FR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8976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72208" y="6042774"/>
            <a:ext cx="5364088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1600" smtClean="0"/>
              <a:t>34 </a:t>
            </a:r>
            <a:r>
              <a:rPr lang="fr-FR" sz="1600" dirty="0" err="1"/>
              <a:t>genes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discordant </a:t>
            </a:r>
            <a:r>
              <a:rPr lang="fr-FR" sz="1600" dirty="0" err="1"/>
              <a:t>allele</a:t>
            </a:r>
            <a:r>
              <a:rPr lang="fr-FR" sz="1600" dirty="0"/>
              <a:t> </a:t>
            </a:r>
            <a:r>
              <a:rPr lang="fr-FR" sz="1600" dirty="0" err="1"/>
              <a:t>specificity</a:t>
            </a:r>
            <a:r>
              <a:rPr lang="fr-FR" sz="1600" dirty="0"/>
              <a:t> in </a:t>
            </a:r>
            <a:r>
              <a:rPr lang="fr-FR" sz="1600" dirty="0" err="1"/>
              <a:t>two</a:t>
            </a:r>
            <a:r>
              <a:rPr lang="fr-FR" sz="1600" dirty="0"/>
              <a:t> </a:t>
            </a:r>
            <a:r>
              <a:rPr lang="fr-FR" sz="1600" dirty="0" err="1"/>
              <a:t>isoforms</a:t>
            </a:r>
            <a:endParaRPr lang="fr-FR" sz="1600" dirty="0"/>
          </a:p>
        </p:txBody>
      </p:sp>
      <p:sp>
        <p:nvSpPr>
          <p:cNvPr id="4" name="Flèche vers le bas 3"/>
          <p:cNvSpPr/>
          <p:nvPr/>
        </p:nvSpPr>
        <p:spPr bwMode="auto">
          <a:xfrm>
            <a:off x="4502051" y="5661248"/>
            <a:ext cx="141957" cy="36004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110A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latin typeface="Avenir Light"/>
              <a:cs typeface="Avenir Ligh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0440" y="117033"/>
            <a:ext cx="7753928" cy="43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b="1" dirty="0" smtClean="0">
                <a:solidFill>
                  <a:srgbClr val="110AFF"/>
                </a:solidFill>
                <a:latin typeface="Avenir Book"/>
                <a:cs typeface="Avenir Book"/>
              </a:rPr>
              <a:t>ALLELE SPECIFIC ISOFORM ANALYSIS</a:t>
            </a:r>
            <a:endParaRPr lang="fr-FR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66684" y="6455350"/>
            <a:ext cx="377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Avenir Book"/>
                <a:cs typeface="Avenir Book"/>
              </a:rPr>
              <a:t>Workman</a:t>
            </a:r>
            <a:r>
              <a:rPr lang="fr-FR" sz="1600" dirty="0" smtClean="0">
                <a:latin typeface="Avenir Book"/>
                <a:cs typeface="Avenir Book"/>
              </a:rPr>
              <a:t> et </a:t>
            </a:r>
            <a:r>
              <a:rPr lang="fr-FR" sz="1600" dirty="0" err="1" smtClean="0">
                <a:latin typeface="Avenir Book"/>
                <a:cs typeface="Avenir Book"/>
              </a:rPr>
              <a:t>al.Nat</a:t>
            </a:r>
            <a:r>
              <a:rPr lang="fr-FR" sz="1600" dirty="0" smtClean="0">
                <a:latin typeface="Avenir Book"/>
                <a:cs typeface="Avenir Book"/>
              </a:rPr>
              <a:t>. </a:t>
            </a:r>
            <a:r>
              <a:rPr lang="fr-FR" sz="1600" dirty="0" err="1" smtClean="0">
                <a:latin typeface="Avenir Book"/>
                <a:cs typeface="Avenir Book"/>
              </a:rPr>
              <a:t>Methods</a:t>
            </a:r>
            <a:r>
              <a:rPr lang="fr-FR" sz="1600" dirty="0" smtClean="0">
                <a:latin typeface="Avenir Book"/>
                <a:cs typeface="Avenir Book"/>
              </a:rPr>
              <a:t> nov. 2019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03648" y="866605"/>
            <a:ext cx="662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smtClean="0">
                <a:latin typeface="Avenir Book"/>
                <a:cs typeface="Avenir Book"/>
              </a:rPr>
              <a:t>Nanopore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native RNA </a:t>
            </a:r>
            <a:r>
              <a:rPr lang="fr-FR" sz="1600" dirty="0" err="1">
                <a:latin typeface="Avenir Book"/>
                <a:cs typeface="Avenir Book"/>
              </a:rPr>
              <a:t>sequencing</a:t>
            </a:r>
            <a:r>
              <a:rPr lang="fr-FR" sz="1600" dirty="0">
                <a:latin typeface="Avenir Book"/>
                <a:cs typeface="Avenir Book"/>
              </a:rPr>
              <a:t> of a </a:t>
            </a:r>
            <a:r>
              <a:rPr lang="fr-FR" sz="1600" dirty="0" err="1">
                <a:latin typeface="Avenir Book"/>
                <a:cs typeface="Avenir Book"/>
              </a:rPr>
              <a:t>human</a:t>
            </a:r>
            <a:r>
              <a:rPr lang="fr-FR" sz="1600" dirty="0">
                <a:latin typeface="Avenir Book"/>
                <a:cs typeface="Avenir Book"/>
              </a:rPr>
              <a:t> poly(A) </a:t>
            </a:r>
            <a:r>
              <a:rPr lang="fr-FR" sz="1600" dirty="0" err="1">
                <a:latin typeface="Avenir Book"/>
                <a:cs typeface="Avenir Book"/>
              </a:rPr>
              <a:t>transcriptome</a:t>
            </a:r>
            <a:endParaRPr lang="fr-FR" sz="1600" dirty="0">
              <a:latin typeface="Avenir Book"/>
              <a:cs typeface="Avenir Book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4" y="1109904"/>
            <a:ext cx="8495928" cy="45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-99392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pic>
        <p:nvPicPr>
          <p:cNvPr id="2867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2" y="1878210"/>
            <a:ext cx="3896297" cy="356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179512" y="44624"/>
            <a:ext cx="7632848" cy="45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b="1">
                <a:solidFill>
                  <a:srgbClr val="110AFF"/>
                </a:solidFill>
                <a:latin typeface="Avenir Light"/>
                <a:cs typeface="Avenir Light"/>
              </a:rPr>
              <a:t>DIRECT RNA </a:t>
            </a:r>
            <a:r>
              <a:rPr lang="fr-FR" sz="1800" b="1" smtClean="0">
                <a:solidFill>
                  <a:srgbClr val="110AFF"/>
                </a:solidFill>
                <a:latin typeface="Avenir Light"/>
                <a:cs typeface="Avenir Light"/>
              </a:rPr>
              <a:t>SEQUENCING : DETECTION OF MODIFIED BASES</a:t>
            </a:r>
            <a:endParaRPr lang="fr-FR" sz="1800" b="1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  <p:sp>
        <p:nvSpPr>
          <p:cNvPr id="28676" name="ZoneTexte 3"/>
          <p:cNvSpPr txBox="1">
            <a:spLocks noChangeArrowheads="1"/>
          </p:cNvSpPr>
          <p:nvPr/>
        </p:nvSpPr>
        <p:spPr bwMode="auto">
          <a:xfrm>
            <a:off x="532281" y="5229200"/>
            <a:ext cx="1099961" cy="3077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40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sequencing</a:t>
            </a:r>
          </a:p>
        </p:txBody>
      </p:sp>
      <p:sp>
        <p:nvSpPr>
          <p:cNvPr id="28678" name="Rectangle 7"/>
          <p:cNvSpPr>
            <a:spLocks noChangeArrowheads="1"/>
          </p:cNvSpPr>
          <p:nvPr/>
        </p:nvSpPr>
        <p:spPr bwMode="auto">
          <a:xfrm>
            <a:off x="4716016" y="1301897"/>
            <a:ext cx="3625920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fr-FR" sz="1500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Detection</a:t>
            </a:r>
            <a:r>
              <a:rPr lang="fr-FR" sz="15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1500" b="1" dirty="0">
                <a:latin typeface="Avenir Book" charset="0"/>
                <a:ea typeface="Avenir Book" charset="0"/>
                <a:cs typeface="Avenir Book" charset="0"/>
              </a:rPr>
              <a:t>m6A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5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modification</a:t>
            </a:r>
          </a:p>
          <a:p>
            <a:pPr algn="ctr"/>
            <a:r>
              <a:rPr lang="fr-FR" sz="15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in RNA </a:t>
            </a:r>
            <a:r>
              <a:rPr lang="fr-FR" sz="15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molecules</a:t>
            </a:r>
            <a:endParaRPr lang="fr-FR" sz="15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539552" y="1321034"/>
            <a:ext cx="3625920" cy="33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fr-FR" sz="160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Library preparation</a:t>
            </a:r>
          </a:p>
        </p:txBody>
      </p:sp>
      <p:sp>
        <p:nvSpPr>
          <p:cNvPr id="28680" name="Flèche vers la droite 8"/>
          <p:cNvSpPr>
            <a:spLocks noChangeArrowheads="1"/>
          </p:cNvSpPr>
          <p:nvPr/>
        </p:nvSpPr>
        <p:spPr bwMode="auto">
          <a:xfrm>
            <a:off x="3995936" y="3356992"/>
            <a:ext cx="522720" cy="195861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6948264" y="6381328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Smith et al. </a:t>
            </a:r>
            <a:r>
              <a:rPr lang="fr-FR" sz="1200" i="1" dirty="0" smtClean="0">
                <a:latin typeface="Avenir Book" charset="0"/>
                <a:ea typeface="Avenir Book" charset="0"/>
                <a:cs typeface="Avenir Book" charset="0"/>
              </a:rPr>
              <a:t>PLOS ONE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2019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b="3200"/>
          <a:stretch/>
        </p:blipFill>
        <p:spPr>
          <a:xfrm>
            <a:off x="3971169" y="2450831"/>
            <a:ext cx="5029200" cy="2274313"/>
          </a:xfrm>
          <a:prstGeom prst="rect">
            <a:avLst/>
          </a:prstGeom>
        </p:spPr>
      </p:pic>
      <p:sp>
        <p:nvSpPr>
          <p:cNvPr id="12" name="ZoneTexte 3"/>
          <p:cNvSpPr txBox="1">
            <a:spLocks noChangeArrowheads="1"/>
          </p:cNvSpPr>
          <p:nvPr/>
        </p:nvSpPr>
        <p:spPr bwMode="auto">
          <a:xfrm>
            <a:off x="5652120" y="4674632"/>
            <a:ext cx="1677042" cy="3077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40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Reference position</a:t>
            </a:r>
            <a:endParaRPr lang="fr-FR" sz="14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9" y="629327"/>
            <a:ext cx="6555509" cy="341063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300192" y="6381328"/>
            <a:ext cx="2089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Lorenz et al. </a:t>
            </a:r>
            <a:r>
              <a:rPr lang="fr-FR" sz="1200" i="1" dirty="0" smtClean="0">
                <a:latin typeface="Avenir Book" charset="0"/>
                <a:ea typeface="Avenir Book" charset="0"/>
                <a:cs typeface="Avenir Book" charset="0"/>
              </a:rPr>
              <a:t>RNA nov.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2019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62" y="4117487"/>
            <a:ext cx="2487290" cy="24798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0" y="-99392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51720" y="873597"/>
            <a:ext cx="4911328" cy="32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ctr"/>
            <a:r>
              <a:rPr lang="fr-FR" sz="1500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Detection</a:t>
            </a:r>
            <a:r>
              <a:rPr lang="fr-FR" sz="15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1500" b="1" dirty="0" smtClean="0">
                <a:latin typeface="Avenir Book" charset="0"/>
                <a:ea typeface="Avenir Book" charset="0"/>
                <a:cs typeface="Avenir Book" charset="0"/>
              </a:rPr>
              <a:t>m6A</a:t>
            </a:r>
            <a:r>
              <a:rPr lang="fr-FR" sz="15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5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in </a:t>
            </a:r>
            <a:r>
              <a:rPr lang="fr-FR" sz="15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different</a:t>
            </a:r>
            <a:r>
              <a:rPr lang="fr-FR" sz="15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sites</a:t>
            </a:r>
            <a:endParaRPr lang="fr-FR" sz="15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9512" y="44624"/>
            <a:ext cx="7632848" cy="45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b="1">
                <a:solidFill>
                  <a:srgbClr val="110AFF"/>
                </a:solidFill>
                <a:latin typeface="Avenir Light"/>
                <a:cs typeface="Avenir Light"/>
              </a:rPr>
              <a:t>DIRECT RNA </a:t>
            </a:r>
            <a:r>
              <a:rPr lang="fr-FR" sz="1800" b="1" smtClean="0">
                <a:solidFill>
                  <a:srgbClr val="110AFF"/>
                </a:solidFill>
                <a:latin typeface="Avenir Light"/>
                <a:cs typeface="Avenir Light"/>
              </a:rPr>
              <a:t>SEQUENCING : DETECTION OF MODIFIED BASES</a:t>
            </a:r>
            <a:endParaRPr lang="fr-FR" sz="1800" b="1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35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116632"/>
            <a:ext cx="5987520" cy="4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2000" b="1" dirty="0" smtClean="0">
                <a:solidFill>
                  <a:srgbClr val="110AFF"/>
                </a:solidFill>
                <a:latin typeface="Avenir Book" charset="0"/>
                <a:ea typeface="Avenir Book" charset="0"/>
                <a:cs typeface="Avenir Book" charset="0"/>
              </a:rPr>
              <a:t>RECENT IMPROVEMENTS</a:t>
            </a:r>
            <a:endParaRPr lang="fr-FR" sz="2000" b="1" dirty="0">
              <a:solidFill>
                <a:srgbClr val="110AF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22300" b="36758"/>
          <a:stretch/>
        </p:blipFill>
        <p:spPr>
          <a:xfrm>
            <a:off x="179512" y="1988840"/>
            <a:ext cx="8779198" cy="237626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547664" y="1196752"/>
            <a:ext cx="6316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“one-reader” </a:t>
            </a:r>
            <a:r>
              <a:rPr lang="fr-FR" sz="2000" dirty="0" smtClean="0"/>
              <a:t>pore has </a:t>
            </a:r>
            <a:r>
              <a:rPr lang="fr-FR" sz="2000" dirty="0" err="1" smtClean="0"/>
              <a:t>difficulty</a:t>
            </a:r>
            <a:r>
              <a:rPr lang="fr-FR" sz="2000" dirty="0" smtClean="0"/>
              <a:t> to </a:t>
            </a:r>
            <a:r>
              <a:rPr lang="fr-FR" sz="2000" dirty="0" err="1" smtClean="0"/>
              <a:t>read</a:t>
            </a:r>
            <a:r>
              <a:rPr lang="fr-FR" sz="2000" dirty="0" smtClean="0"/>
              <a:t> </a:t>
            </a:r>
            <a:r>
              <a:rPr lang="fr-FR" sz="2000" dirty="0" err="1" smtClean="0"/>
              <a:t>homopolymers</a:t>
            </a:r>
            <a:r>
              <a:rPr lang="fr-FR" sz="2000" dirty="0" smtClean="0"/>
              <a:t> </a:t>
            </a:r>
            <a:endParaRPr lang="fr-FR" sz="2000" dirty="0"/>
          </a:p>
        </p:txBody>
      </p:sp>
      <p:sp>
        <p:nvSpPr>
          <p:cNvPr id="8" name="Rectangle 7"/>
          <p:cNvSpPr/>
          <p:nvPr/>
        </p:nvSpPr>
        <p:spPr>
          <a:xfrm>
            <a:off x="179512" y="3676962"/>
            <a:ext cx="939681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2000" dirty="0" smtClean="0"/>
              <a:t>R9.4.1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6204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116632"/>
            <a:ext cx="5987520" cy="4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2000" b="1" dirty="0" smtClean="0">
                <a:solidFill>
                  <a:srgbClr val="110AFF"/>
                </a:solidFill>
                <a:latin typeface="Avenir Book" charset="0"/>
                <a:ea typeface="Avenir Book" charset="0"/>
                <a:cs typeface="Avenir Book" charset="0"/>
              </a:rPr>
              <a:t>RECENT IMPROVEMENTS</a:t>
            </a:r>
            <a:endParaRPr lang="fr-FR" sz="2000" b="1" dirty="0">
              <a:solidFill>
                <a:srgbClr val="110AF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23453"/>
          <a:stretch/>
        </p:blipFill>
        <p:spPr>
          <a:xfrm>
            <a:off x="573347" y="764704"/>
            <a:ext cx="8247125" cy="41734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b="77701"/>
          <a:stretch/>
        </p:blipFill>
        <p:spPr>
          <a:xfrm>
            <a:off x="1209592" y="5453177"/>
            <a:ext cx="6499827" cy="95817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79067" y="4149080"/>
            <a:ext cx="65594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2000" dirty="0" smtClean="0"/>
              <a:t>R10</a:t>
            </a:r>
            <a:endParaRPr lang="fr-FR" sz="2000" dirty="0"/>
          </a:p>
        </p:txBody>
      </p:sp>
      <p:sp>
        <p:nvSpPr>
          <p:cNvPr id="8" name="Rectangle 7"/>
          <p:cNvSpPr/>
          <p:nvPr/>
        </p:nvSpPr>
        <p:spPr>
          <a:xfrm>
            <a:off x="539552" y="2276872"/>
            <a:ext cx="939681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2000" dirty="0" smtClean="0"/>
              <a:t>R9.4.1</a:t>
            </a:r>
            <a:endParaRPr lang="fr-FR" sz="2000" dirty="0"/>
          </a:p>
        </p:txBody>
      </p:sp>
      <p:sp>
        <p:nvSpPr>
          <p:cNvPr id="9" name="Rectangle 8"/>
          <p:cNvSpPr/>
          <p:nvPr/>
        </p:nvSpPr>
        <p:spPr>
          <a:xfrm>
            <a:off x="107504" y="4499828"/>
            <a:ext cx="1561646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sz="1800" dirty="0" smtClean="0"/>
              <a:t>“two-readers”</a:t>
            </a:r>
            <a:endParaRPr lang="fr-FR" sz="1800" dirty="0"/>
          </a:p>
        </p:txBody>
      </p:sp>
      <p:sp>
        <p:nvSpPr>
          <p:cNvPr id="10" name="ZoneTexte 9"/>
          <p:cNvSpPr txBox="1"/>
          <p:nvPr/>
        </p:nvSpPr>
        <p:spPr>
          <a:xfrm>
            <a:off x="562005" y="3644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2019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116632"/>
            <a:ext cx="5987520" cy="4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2000" b="1" dirty="0" smtClean="0">
                <a:solidFill>
                  <a:srgbClr val="110AFF"/>
                </a:solidFill>
                <a:latin typeface="Avenir Book" charset="0"/>
                <a:ea typeface="Avenir Book" charset="0"/>
                <a:cs typeface="Avenir Book" charset="0"/>
              </a:rPr>
              <a:t>RECENT IMPROVEMENTS</a:t>
            </a:r>
            <a:endParaRPr lang="fr-FR" sz="2000" b="1" dirty="0">
              <a:solidFill>
                <a:srgbClr val="110AF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23453"/>
          <a:stretch/>
        </p:blipFill>
        <p:spPr>
          <a:xfrm>
            <a:off x="573347" y="764704"/>
            <a:ext cx="8247125" cy="41734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067" y="4149080"/>
            <a:ext cx="65594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2000" dirty="0" smtClean="0"/>
              <a:t>R10</a:t>
            </a:r>
            <a:endParaRPr lang="fr-FR" sz="2000" dirty="0"/>
          </a:p>
        </p:txBody>
      </p:sp>
      <p:sp>
        <p:nvSpPr>
          <p:cNvPr id="8" name="Rectangle 7"/>
          <p:cNvSpPr/>
          <p:nvPr/>
        </p:nvSpPr>
        <p:spPr>
          <a:xfrm>
            <a:off x="539552" y="2276872"/>
            <a:ext cx="939681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2000" dirty="0" smtClean="0"/>
              <a:t>R9.4.1</a:t>
            </a:r>
            <a:endParaRPr lang="fr-FR" sz="2000" dirty="0"/>
          </a:p>
        </p:txBody>
      </p:sp>
      <p:sp>
        <p:nvSpPr>
          <p:cNvPr id="9" name="Rectangle 8"/>
          <p:cNvSpPr/>
          <p:nvPr/>
        </p:nvSpPr>
        <p:spPr>
          <a:xfrm>
            <a:off x="107504" y="4499828"/>
            <a:ext cx="1561646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sz="1800" dirty="0" smtClean="0"/>
              <a:t>“two-readers”</a:t>
            </a:r>
            <a:endParaRPr lang="fr-FR" sz="1800" dirty="0"/>
          </a:p>
        </p:txBody>
      </p:sp>
      <p:grpSp>
        <p:nvGrpSpPr>
          <p:cNvPr id="10" name="Grouper 9"/>
          <p:cNvGrpSpPr/>
          <p:nvPr/>
        </p:nvGrpSpPr>
        <p:grpSpPr>
          <a:xfrm>
            <a:off x="3567712" y="802144"/>
            <a:ext cx="5469827" cy="4953445"/>
            <a:chOff x="1873751" y="1196752"/>
            <a:chExt cx="5469827" cy="4953445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751" y="1196752"/>
              <a:ext cx="5469827" cy="4953445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2122247" y="1444714"/>
              <a:ext cx="433163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C</a:t>
              </a:r>
              <a:r>
                <a:rPr lang="fr-FR" sz="2000" dirty="0" smtClean="0"/>
                <a:t>onsensus </a:t>
              </a:r>
              <a:r>
                <a:rPr lang="fr-FR" sz="2000" dirty="0" err="1" smtClean="0"/>
                <a:t>accuracy</a:t>
              </a:r>
              <a:r>
                <a:rPr lang="fr-FR" sz="2000" dirty="0" smtClean="0"/>
                <a:t> (R10 flow </a:t>
              </a:r>
              <a:r>
                <a:rPr lang="fr-FR" sz="2000" dirty="0" err="1" smtClean="0"/>
                <a:t>cell</a:t>
              </a:r>
              <a:r>
                <a:rPr lang="fr-FR" sz="2000" dirty="0" smtClean="0"/>
                <a:t>)</a:t>
              </a:r>
              <a:endParaRPr lang="fr-FR" sz="2000" dirty="0"/>
            </a:p>
          </p:txBody>
        </p:sp>
      </p:grpSp>
      <p:sp>
        <p:nvSpPr>
          <p:cNvPr id="6" name="ZoneTexte 5"/>
          <p:cNvSpPr txBox="1"/>
          <p:nvPr/>
        </p:nvSpPr>
        <p:spPr>
          <a:xfrm>
            <a:off x="2123728" y="6021288"/>
            <a:ext cx="548259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“two-readers</a:t>
            </a:r>
            <a:r>
              <a:rPr lang="en-GB" dirty="0" smtClean="0"/>
              <a:t>” flow cell </a:t>
            </a:r>
            <a:r>
              <a:rPr lang="en-GB" smtClean="0"/>
              <a:t>can reach Q&gt;50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562005" y="3644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2019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4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260648"/>
            <a:ext cx="1861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venir Light"/>
                <a:cs typeface="Avenir Light"/>
              </a:rPr>
              <a:t>Conclusions</a:t>
            </a:r>
            <a:endParaRPr lang="fr-FR" dirty="0">
              <a:latin typeface="Avenir Light"/>
              <a:cs typeface="Avenir Ligh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9552" y="1576414"/>
            <a:ext cx="8183279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1600" i="1" dirty="0" err="1" smtClean="0">
                <a:latin typeface="Avenir Light"/>
                <a:cs typeface="Avenir Light"/>
              </a:rPr>
              <a:t>PacBio</a:t>
            </a:r>
            <a:endParaRPr lang="fr-FR" sz="1600" i="1" dirty="0" smtClean="0">
              <a:latin typeface="Avenir Light"/>
              <a:cs typeface="Avenir Ligh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600" dirty="0" smtClean="0">
                <a:latin typeface="Avenir Light"/>
                <a:cs typeface="Avenir Light"/>
              </a:rPr>
              <a:t>Maximum </a:t>
            </a:r>
            <a:r>
              <a:rPr lang="fr-FR" sz="1600" dirty="0" err="1" smtClean="0">
                <a:latin typeface="Avenir Light"/>
                <a:cs typeface="Avenir Light"/>
              </a:rPr>
              <a:t>read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fr-FR" sz="1600" dirty="0" err="1" smtClean="0">
                <a:latin typeface="Avenir Light"/>
                <a:cs typeface="Avenir Light"/>
              </a:rPr>
              <a:t>length</a:t>
            </a:r>
            <a:r>
              <a:rPr lang="fr-FR" sz="1600" dirty="0" smtClean="0">
                <a:latin typeface="Avenir Light"/>
                <a:cs typeface="Avenir Light"/>
              </a:rPr>
              <a:t> :  </a:t>
            </a:r>
            <a:r>
              <a:rPr lang="fr-FR" sz="1600" dirty="0">
                <a:latin typeface="Avenir Light"/>
                <a:cs typeface="Avenir Light"/>
              </a:rPr>
              <a:t>2</a:t>
            </a:r>
            <a:r>
              <a:rPr lang="fr-FR" sz="1600" dirty="0" smtClean="0">
                <a:latin typeface="Avenir Light"/>
                <a:cs typeface="Avenir Light"/>
              </a:rPr>
              <a:t>00 kb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600" dirty="0" err="1" smtClean="0">
                <a:latin typeface="Avenir Light"/>
                <a:cs typeface="Avenir Light"/>
              </a:rPr>
              <a:t>Error</a:t>
            </a:r>
            <a:r>
              <a:rPr lang="fr-FR" sz="1600" dirty="0" smtClean="0">
                <a:latin typeface="Avenir Light"/>
                <a:cs typeface="Avenir Light"/>
              </a:rPr>
              <a:t> rate </a:t>
            </a:r>
            <a:r>
              <a:rPr lang="fr-FR" sz="1600" dirty="0" err="1" smtClean="0">
                <a:latin typeface="Avenir Light"/>
                <a:cs typeface="Avenir Light"/>
              </a:rPr>
              <a:t>compensated</a:t>
            </a:r>
            <a:r>
              <a:rPr lang="fr-FR" sz="1600" dirty="0" smtClean="0">
                <a:latin typeface="Avenir Light"/>
                <a:cs typeface="Avenir Light"/>
              </a:rPr>
              <a:t> by </a:t>
            </a:r>
            <a:r>
              <a:rPr lang="fr-FR" sz="1600" dirty="0" err="1" smtClean="0">
                <a:latin typeface="Avenir Light"/>
                <a:cs typeface="Avenir Light"/>
              </a:rPr>
              <a:t>highly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fr-FR" sz="1600" dirty="0" err="1">
                <a:latin typeface="Avenir Light"/>
                <a:cs typeface="Avenir Light"/>
              </a:rPr>
              <a:t>accurate</a:t>
            </a:r>
            <a:r>
              <a:rPr lang="fr-FR" sz="1600" dirty="0">
                <a:latin typeface="Avenir Light"/>
                <a:cs typeface="Avenir Light"/>
              </a:rPr>
              <a:t> </a:t>
            </a:r>
            <a:r>
              <a:rPr lang="fr-FR" sz="1600" dirty="0" err="1">
                <a:latin typeface="Avenir Light"/>
                <a:cs typeface="Avenir Light"/>
              </a:rPr>
              <a:t>circular</a:t>
            </a:r>
            <a:r>
              <a:rPr lang="fr-FR" sz="1600" dirty="0">
                <a:latin typeface="Avenir Light"/>
                <a:cs typeface="Avenir Light"/>
              </a:rPr>
              <a:t> consensus </a:t>
            </a:r>
            <a:r>
              <a:rPr lang="fr-FR" sz="1600" dirty="0" err="1">
                <a:latin typeface="Avenir Light"/>
                <a:cs typeface="Avenir Light"/>
              </a:rPr>
              <a:t>sequencing</a:t>
            </a:r>
            <a:r>
              <a:rPr lang="fr-FR" sz="1600" dirty="0">
                <a:latin typeface="Avenir Light"/>
                <a:cs typeface="Avenir Light"/>
              </a:rPr>
              <a:t> (CCS) </a:t>
            </a:r>
            <a:r>
              <a:rPr lang="fr-FR" sz="1600" dirty="0" err="1">
                <a:latin typeface="Avenir Light"/>
                <a:cs typeface="Avenir Light"/>
              </a:rPr>
              <a:t>reads</a:t>
            </a:r>
            <a:r>
              <a:rPr lang="fr-FR" sz="1600" dirty="0">
                <a:latin typeface="Avenir Light"/>
                <a:cs typeface="Avenir Light"/>
              </a:rPr>
              <a:t> </a:t>
            </a:r>
            <a:endParaRPr lang="fr-FR" sz="1600" dirty="0" smtClean="0">
              <a:latin typeface="Avenir Light"/>
              <a:cs typeface="Avenir Ligh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600" dirty="0" err="1" smtClean="0">
                <a:latin typeface="Avenir Light"/>
                <a:cs typeface="Avenir Light"/>
              </a:rPr>
              <a:t>Sequencing</a:t>
            </a:r>
            <a:r>
              <a:rPr lang="fr-FR" sz="1600" dirty="0" smtClean="0">
                <a:latin typeface="Avenir Light"/>
                <a:cs typeface="Avenir Light"/>
              </a:rPr>
              <a:t> of </a:t>
            </a:r>
            <a:r>
              <a:rPr lang="fr-FR" sz="1600" dirty="0" err="1" smtClean="0">
                <a:latin typeface="Avenir Light"/>
                <a:cs typeface="Avenir Light"/>
              </a:rPr>
              <a:t>cDNAs</a:t>
            </a:r>
            <a:r>
              <a:rPr lang="fr-FR" sz="1600" dirty="0" smtClean="0">
                <a:latin typeface="Avenir Light"/>
                <a:cs typeface="Avenir Light"/>
              </a:rPr>
              <a:t> (</a:t>
            </a:r>
            <a:r>
              <a:rPr lang="fr-FR" sz="1600" dirty="0" err="1" smtClean="0">
                <a:latin typeface="Avenir Light"/>
                <a:cs typeface="Avenir Light"/>
              </a:rPr>
              <a:t>resolution</a:t>
            </a:r>
            <a:r>
              <a:rPr lang="fr-FR" sz="1600" dirty="0" smtClean="0">
                <a:latin typeface="Avenir Light"/>
                <a:cs typeface="Avenir Light"/>
              </a:rPr>
              <a:t> of alternative </a:t>
            </a:r>
            <a:r>
              <a:rPr lang="fr-FR" sz="1600" dirty="0" err="1" smtClean="0">
                <a:latin typeface="Avenir Light"/>
                <a:cs typeface="Avenir Light"/>
              </a:rPr>
              <a:t>splicing</a:t>
            </a:r>
            <a:r>
              <a:rPr lang="fr-FR" sz="1600" dirty="0" smtClean="0">
                <a:latin typeface="Avenir Light"/>
                <a:cs typeface="Avenir Light"/>
              </a:rPr>
              <a:t>)</a:t>
            </a:r>
            <a:endParaRPr lang="fr-FR" sz="1600" dirty="0">
              <a:latin typeface="Avenir Light"/>
              <a:cs typeface="Avenir Ligh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600" dirty="0" err="1" smtClean="0">
                <a:latin typeface="Avenir Light"/>
                <a:cs typeface="Avenir Light"/>
              </a:rPr>
              <a:t>Detection</a:t>
            </a:r>
            <a:r>
              <a:rPr lang="fr-FR" sz="1600" dirty="0" smtClean="0">
                <a:latin typeface="Avenir Light"/>
                <a:cs typeface="Avenir Light"/>
              </a:rPr>
              <a:t> of </a:t>
            </a:r>
            <a:r>
              <a:rPr lang="fr-FR" sz="1600" dirty="0" err="1" smtClean="0">
                <a:latin typeface="Avenir Light"/>
                <a:cs typeface="Avenir Light"/>
              </a:rPr>
              <a:t>modified</a:t>
            </a:r>
            <a:r>
              <a:rPr lang="fr-FR" sz="1600" dirty="0" smtClean="0">
                <a:latin typeface="Avenir Light"/>
                <a:cs typeface="Avenir Light"/>
              </a:rPr>
              <a:t> DNA </a:t>
            </a:r>
            <a:r>
              <a:rPr lang="fr-FR" sz="1600" dirty="0" err="1" smtClean="0">
                <a:latin typeface="Avenir Light"/>
                <a:cs typeface="Avenir Light"/>
              </a:rPr>
              <a:t>with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fr-FR" sz="1600" dirty="0" err="1" smtClean="0">
                <a:latin typeface="Avenir Light"/>
                <a:cs typeface="Avenir Light"/>
              </a:rPr>
              <a:t>context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fr-FR" sz="1600" dirty="0" err="1" smtClean="0">
                <a:latin typeface="Avenir Light"/>
                <a:cs typeface="Avenir Light"/>
              </a:rPr>
              <a:t>effects (preferentially 6mA)</a:t>
            </a:r>
            <a:endParaRPr lang="fr-FR" sz="1600" dirty="0">
              <a:latin typeface="Avenir Light"/>
              <a:cs typeface="Avenir Light"/>
            </a:endParaRPr>
          </a:p>
          <a:p>
            <a:pPr>
              <a:lnSpc>
                <a:spcPct val="120000"/>
              </a:lnSpc>
            </a:pPr>
            <a:endParaRPr lang="fr-FR" sz="1600" dirty="0" smtClean="0">
              <a:latin typeface="Avenir Light"/>
              <a:cs typeface="Avenir Light"/>
            </a:endParaRPr>
          </a:p>
          <a:p>
            <a:pPr>
              <a:lnSpc>
                <a:spcPct val="120000"/>
              </a:lnSpc>
            </a:pPr>
            <a:r>
              <a:rPr lang="fr-FR" sz="1600" i="1" dirty="0" err="1" smtClean="0">
                <a:latin typeface="Avenir Light"/>
                <a:cs typeface="Avenir Light"/>
              </a:rPr>
              <a:t>Nanopore</a:t>
            </a:r>
            <a:endParaRPr lang="fr-FR" sz="1600" i="1" dirty="0" smtClean="0">
              <a:latin typeface="Avenir Light"/>
              <a:cs typeface="Avenir Ligh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600" dirty="0" err="1" smtClean="0">
                <a:latin typeface="Avenir Light"/>
                <a:cs typeface="Avenir Light"/>
              </a:rPr>
              <a:t>Very</a:t>
            </a:r>
            <a:r>
              <a:rPr lang="fr-FR" sz="1600" dirty="0" smtClean="0">
                <a:latin typeface="Avenir Light"/>
                <a:cs typeface="Avenir Light"/>
              </a:rPr>
              <a:t> light </a:t>
            </a:r>
            <a:r>
              <a:rPr lang="fr-FR" sz="1600" dirty="0" err="1" smtClean="0">
                <a:latin typeface="Avenir Light"/>
                <a:cs typeface="Avenir Light"/>
              </a:rPr>
              <a:t>sequencing</a:t>
            </a:r>
            <a:r>
              <a:rPr lang="fr-FR" sz="1600" dirty="0" smtClean="0">
                <a:latin typeface="Avenir Light"/>
                <a:cs typeface="Avenir Light"/>
              </a:rPr>
              <a:t> system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600" dirty="0" err="1" smtClean="0">
                <a:latin typeface="Avenir Light"/>
                <a:cs typeface="Avenir Light"/>
              </a:rPr>
              <a:t>Very</a:t>
            </a:r>
            <a:r>
              <a:rPr lang="fr-FR" sz="1600" dirty="0" smtClean="0">
                <a:latin typeface="Avenir Light"/>
                <a:cs typeface="Avenir Light"/>
              </a:rPr>
              <a:t> long </a:t>
            </a:r>
            <a:r>
              <a:rPr lang="fr-FR" sz="1600" dirty="0" err="1" smtClean="0">
                <a:latin typeface="Avenir Light"/>
                <a:cs typeface="Avenir Light"/>
              </a:rPr>
              <a:t>reads</a:t>
            </a:r>
            <a:r>
              <a:rPr lang="fr-FR" sz="1600" dirty="0" smtClean="0">
                <a:latin typeface="Avenir Light"/>
                <a:cs typeface="Avenir Light"/>
              </a:rPr>
              <a:t> : maximum </a:t>
            </a:r>
            <a:r>
              <a:rPr lang="fr-FR" sz="1600" dirty="0" err="1" smtClean="0">
                <a:latin typeface="Avenir Light"/>
                <a:cs typeface="Avenir Light"/>
              </a:rPr>
              <a:t>length</a:t>
            </a:r>
            <a:r>
              <a:rPr lang="fr-FR" sz="1600" dirty="0" smtClean="0">
                <a:latin typeface="Avenir Light"/>
                <a:cs typeface="Avenir Light"/>
              </a:rPr>
              <a:t> &gt;&gt; 200 kb</a:t>
            </a:r>
            <a:endParaRPr lang="fr-FR" sz="1600" dirty="0">
              <a:latin typeface="Avenir Light"/>
              <a:cs typeface="Avenir Ligh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600" dirty="0" err="1">
                <a:latin typeface="Avenir Light"/>
                <a:cs typeface="Avenir Light"/>
              </a:rPr>
              <a:t>P</a:t>
            </a:r>
            <a:r>
              <a:rPr lang="fr-FR" sz="1600" dirty="0" err="1" smtClean="0">
                <a:latin typeface="Avenir Light"/>
                <a:cs typeface="Avenir Light"/>
              </a:rPr>
              <a:t>roblems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fr-FR" sz="1600" dirty="0" err="1" smtClean="0">
                <a:latin typeface="Avenir Light"/>
                <a:cs typeface="Avenir Light"/>
              </a:rPr>
              <a:t>with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fr-FR" sz="1600" dirty="0" err="1" smtClean="0">
                <a:latin typeface="Avenir Light"/>
                <a:cs typeface="Avenir Light"/>
              </a:rPr>
              <a:t>homopolymers</a:t>
            </a:r>
            <a:r>
              <a:rPr lang="fr-FR" sz="1600" dirty="0" smtClean="0">
                <a:latin typeface="Avenir Light"/>
                <a:cs typeface="Avenir Light"/>
              </a:rPr>
              <a:t> : solution </a:t>
            </a:r>
            <a:r>
              <a:rPr lang="fr-FR" sz="1600" dirty="0" err="1" smtClean="0">
                <a:latin typeface="Avenir Light"/>
                <a:cs typeface="Avenir Light"/>
              </a:rPr>
              <a:t>with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en-GB" sz="1600" dirty="0" smtClean="0">
                <a:latin typeface="Avenir Light"/>
                <a:cs typeface="Avenir Light"/>
              </a:rPr>
              <a:t>“two-readers” pore</a:t>
            </a:r>
            <a:endParaRPr lang="fr-FR" sz="1600" dirty="0" smtClean="0">
              <a:latin typeface="Avenir Light"/>
              <a:cs typeface="Avenir Ligh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600" dirty="0" err="1">
                <a:latin typeface="Avenir Light"/>
                <a:cs typeface="Avenir Light"/>
              </a:rPr>
              <a:t>Sequencing</a:t>
            </a:r>
            <a:r>
              <a:rPr lang="fr-FR" sz="1600" dirty="0">
                <a:latin typeface="Avenir Light"/>
                <a:cs typeface="Avenir Light"/>
              </a:rPr>
              <a:t> of </a:t>
            </a:r>
            <a:r>
              <a:rPr lang="fr-FR" sz="1600" dirty="0" err="1">
                <a:latin typeface="Avenir Light"/>
                <a:cs typeface="Avenir Light"/>
              </a:rPr>
              <a:t>cDNAs</a:t>
            </a:r>
            <a:r>
              <a:rPr lang="fr-FR" sz="1600" dirty="0">
                <a:latin typeface="Avenir Light"/>
                <a:cs typeface="Avenir Light"/>
              </a:rPr>
              <a:t> (</a:t>
            </a:r>
            <a:r>
              <a:rPr lang="fr-FR" sz="1600" dirty="0" err="1">
                <a:latin typeface="Avenir Light"/>
                <a:cs typeface="Avenir Light"/>
              </a:rPr>
              <a:t>resolution</a:t>
            </a:r>
            <a:r>
              <a:rPr lang="fr-FR" sz="1600" dirty="0">
                <a:latin typeface="Avenir Light"/>
                <a:cs typeface="Avenir Light"/>
              </a:rPr>
              <a:t> of alternative </a:t>
            </a:r>
            <a:r>
              <a:rPr lang="fr-FR" sz="1600" dirty="0" err="1">
                <a:latin typeface="Avenir Light"/>
                <a:cs typeface="Avenir Light"/>
              </a:rPr>
              <a:t>splicing</a:t>
            </a:r>
            <a:r>
              <a:rPr lang="fr-FR" sz="1600" dirty="0">
                <a:latin typeface="Avenir Light"/>
                <a:cs typeface="Avenir Light"/>
              </a:rPr>
              <a:t>)</a:t>
            </a:r>
            <a:endParaRPr lang="fr-FR" sz="1600" dirty="0" smtClean="0">
              <a:latin typeface="Avenir Light"/>
              <a:cs typeface="Avenir Ligh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600" dirty="0" err="1" smtClean="0">
                <a:latin typeface="Avenir Light"/>
                <a:cs typeface="Avenir Light"/>
              </a:rPr>
              <a:t>Detection</a:t>
            </a:r>
            <a:r>
              <a:rPr lang="fr-FR" sz="1600" dirty="0" smtClean="0">
                <a:latin typeface="Avenir Light"/>
                <a:cs typeface="Avenir Light"/>
              </a:rPr>
              <a:t> of </a:t>
            </a:r>
            <a:r>
              <a:rPr lang="fr-FR" sz="1600" dirty="0" err="1" smtClean="0">
                <a:latin typeface="Avenir Light"/>
                <a:cs typeface="Avenir Light"/>
              </a:rPr>
              <a:t>modified</a:t>
            </a:r>
            <a:r>
              <a:rPr lang="fr-FR" sz="1600" dirty="0" smtClean="0">
                <a:latin typeface="Avenir Light"/>
                <a:cs typeface="Avenir Light"/>
              </a:rPr>
              <a:t> DNA with </a:t>
            </a:r>
            <a:r>
              <a:rPr lang="fr-FR" sz="1600" dirty="0" err="1" smtClean="0">
                <a:latin typeface="Avenir Light"/>
                <a:cs typeface="Avenir Light"/>
              </a:rPr>
              <a:t>context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fr-FR" sz="1600" dirty="0" err="1">
                <a:latin typeface="Avenir Light"/>
                <a:cs typeface="Avenir Light"/>
              </a:rPr>
              <a:t>effects (preferentially 5mC)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600" dirty="0">
                <a:latin typeface="Avenir Light"/>
                <a:cs typeface="Avenir Light"/>
              </a:rPr>
              <a:t>Direct </a:t>
            </a:r>
            <a:r>
              <a:rPr lang="fr-FR" sz="1600" dirty="0" err="1">
                <a:latin typeface="Avenir Light"/>
                <a:cs typeface="Avenir Light"/>
              </a:rPr>
              <a:t>sequencing</a:t>
            </a:r>
            <a:r>
              <a:rPr lang="fr-FR" sz="1600" dirty="0">
                <a:latin typeface="Avenir Light"/>
                <a:cs typeface="Avenir Light"/>
              </a:rPr>
              <a:t> of RNA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600" dirty="0" smtClean="0">
                <a:latin typeface="Avenir Light"/>
                <a:cs typeface="Avenir Light"/>
              </a:rPr>
              <a:t>Direct </a:t>
            </a:r>
            <a:r>
              <a:rPr lang="fr-FR" sz="1600" dirty="0" err="1" smtClean="0">
                <a:latin typeface="Avenir Light"/>
                <a:cs typeface="Avenir Light"/>
              </a:rPr>
              <a:t>detection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fr-FR" sz="1600" dirty="0">
                <a:latin typeface="Avenir Light"/>
                <a:cs typeface="Avenir Light"/>
              </a:rPr>
              <a:t>of </a:t>
            </a:r>
            <a:r>
              <a:rPr lang="fr-FR" sz="1600" dirty="0" err="1">
                <a:latin typeface="Avenir Light"/>
                <a:cs typeface="Avenir Light"/>
              </a:rPr>
              <a:t>modified</a:t>
            </a:r>
            <a:r>
              <a:rPr lang="fr-FR" sz="1600" dirty="0">
                <a:latin typeface="Avenir Light"/>
                <a:cs typeface="Avenir Light"/>
              </a:rPr>
              <a:t> </a:t>
            </a:r>
            <a:r>
              <a:rPr lang="fr-FR" sz="1600" dirty="0" smtClean="0">
                <a:latin typeface="Avenir Light"/>
                <a:cs typeface="Avenir Light"/>
              </a:rPr>
              <a:t>RNA (6mA) </a:t>
            </a:r>
            <a:endParaRPr lang="fr-FR" sz="1600" dirty="0">
              <a:latin typeface="Avenir Light"/>
              <a:cs typeface="Avenir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9355" y="1002033"/>
            <a:ext cx="5028749" cy="338554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fr-FR" sz="1600" dirty="0">
                <a:latin typeface="Avenir Light"/>
                <a:cs typeface="Avenir Light"/>
              </a:rPr>
              <a:t> </a:t>
            </a:r>
            <a:r>
              <a:rPr lang="fr-FR" sz="1600" dirty="0" err="1" smtClean="0">
                <a:latin typeface="Avenir Light"/>
                <a:cs typeface="Avenir Light"/>
              </a:rPr>
              <a:t>Very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fr-FR" sz="1600" dirty="0" err="1" smtClean="0">
                <a:latin typeface="Avenir Light"/>
                <a:cs typeface="Avenir Light"/>
              </a:rPr>
              <a:t>fast</a:t>
            </a:r>
            <a:r>
              <a:rPr lang="fr-FR" sz="1600" dirty="0" err="1">
                <a:latin typeface="Avenir Light"/>
                <a:cs typeface="Avenir Light"/>
              </a:rPr>
              <a:t>-</a:t>
            </a:r>
            <a:r>
              <a:rPr lang="fr-FR" sz="1600" dirty="0" err="1" smtClean="0">
                <a:latin typeface="Avenir Light"/>
                <a:cs typeface="Avenir Light"/>
              </a:rPr>
              <a:t>evolving</a:t>
            </a:r>
            <a:r>
              <a:rPr lang="fr-FR" sz="1600" dirty="0" smtClean="0">
                <a:latin typeface="Avenir Light"/>
                <a:cs typeface="Avenir Light"/>
              </a:rPr>
              <a:t> technologies </a:t>
            </a:r>
            <a:r>
              <a:rPr lang="mr-IN" sz="1600" dirty="0" smtClean="0">
                <a:latin typeface="Avenir Light"/>
                <a:cs typeface="Avenir Light"/>
              </a:rPr>
              <a:t>–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fr-FR" sz="1600" dirty="0" err="1" smtClean="0">
                <a:latin typeface="Avenir Light"/>
                <a:cs typeface="Avenir Light"/>
              </a:rPr>
              <a:t>Strong</a:t>
            </a:r>
            <a:r>
              <a:rPr lang="fr-FR" sz="1600" dirty="0" smtClean="0">
                <a:latin typeface="Avenir Light"/>
                <a:cs typeface="Avenir Light"/>
              </a:rPr>
              <a:t> </a:t>
            </a:r>
            <a:r>
              <a:rPr lang="fr-FR" sz="1600" dirty="0" err="1" smtClean="0">
                <a:latin typeface="Avenir Light"/>
                <a:cs typeface="Avenir Light"/>
              </a:rPr>
              <a:t>competition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6314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-1213"/>
            <a:ext cx="9144000" cy="575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endParaRPr lang="fr-FR" sz="1800" dirty="0">
              <a:solidFill>
                <a:srgbClr val="110A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55576" y="133181"/>
            <a:ext cx="75608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fr-FR" sz="1800" dirty="0">
                <a:solidFill>
                  <a:srgbClr val="110AFF"/>
                </a:solidFill>
                <a:latin typeface="Avenir Book"/>
                <a:cs typeface="Avenir Book"/>
              </a:rPr>
              <a:t>SEQUENCING cDNA USING CIRCULAR CONSENSUS SEQUENCES</a:t>
            </a:r>
            <a:endParaRPr lang="en-US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843092" y="2658978"/>
            <a:ext cx="5545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>
                <a:latin typeface="Avenir Book"/>
                <a:cs typeface="Avenir Book"/>
              </a:rPr>
              <a:t>Increased the total genomic exon length by 1.9 Mb (12.4%)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Avenir Book"/>
                <a:cs typeface="Avenir Book"/>
              </a:rPr>
              <a:t>1609 (9.2%) new genes</a:t>
            </a:r>
          </a:p>
        </p:txBody>
      </p:sp>
      <p:sp>
        <p:nvSpPr>
          <p:cNvPr id="8" name="Flèche vers le bas 7"/>
          <p:cNvSpPr/>
          <p:nvPr/>
        </p:nvSpPr>
        <p:spPr bwMode="auto">
          <a:xfrm>
            <a:off x="4521888" y="2328560"/>
            <a:ext cx="144016" cy="28803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b="79020"/>
          <a:stretch/>
        </p:blipFill>
        <p:spPr>
          <a:xfrm>
            <a:off x="24367" y="3407912"/>
            <a:ext cx="9156145" cy="66916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4" name="Grouper 13"/>
          <p:cNvGrpSpPr/>
          <p:nvPr/>
        </p:nvGrpSpPr>
        <p:grpSpPr>
          <a:xfrm>
            <a:off x="2627784" y="1628800"/>
            <a:ext cx="3614055" cy="630809"/>
            <a:chOff x="2627784" y="1700808"/>
            <a:chExt cx="3614055" cy="630809"/>
          </a:xfrm>
        </p:grpSpPr>
        <p:grpSp>
          <p:nvGrpSpPr>
            <p:cNvPr id="13" name="Grouper 12"/>
            <p:cNvGrpSpPr/>
            <p:nvPr/>
          </p:nvGrpSpPr>
          <p:grpSpPr>
            <a:xfrm>
              <a:off x="2627784" y="1950744"/>
              <a:ext cx="3614055" cy="380873"/>
              <a:chOff x="2865097" y="1950744"/>
              <a:chExt cx="3614055" cy="380873"/>
            </a:xfrm>
          </p:grpSpPr>
          <p:sp>
            <p:nvSpPr>
              <p:cNvPr id="9" name="ZoneTexte 8"/>
              <p:cNvSpPr txBox="1"/>
              <p:nvPr/>
            </p:nvSpPr>
            <p:spPr>
              <a:xfrm>
                <a:off x="2865097" y="1950744"/>
                <a:ext cx="3614055" cy="3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fr-FR" sz="1500">
                    <a:latin typeface="Avenir Book"/>
                    <a:cs typeface="Avenir Book"/>
                  </a:rPr>
                  <a:t>RNA           cDNA               193 000 CCS</a:t>
                </a:r>
              </a:p>
            </p:txBody>
          </p:sp>
          <p:cxnSp>
            <p:nvCxnSpPr>
              <p:cNvPr id="4" name="Connecteur droit avec flèche 3"/>
              <p:cNvCxnSpPr/>
              <p:nvPr/>
            </p:nvCxnSpPr>
            <p:spPr bwMode="auto">
              <a:xfrm>
                <a:off x="3491880" y="2187601"/>
                <a:ext cx="28803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" name="Connecteur droit avec flèche 10"/>
              <p:cNvCxnSpPr/>
              <p:nvPr/>
            </p:nvCxnSpPr>
            <p:spPr bwMode="auto">
              <a:xfrm>
                <a:off x="4716016" y="2182966"/>
                <a:ext cx="28803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2" name="Rectangle 11"/>
            <p:cNvSpPr/>
            <p:nvPr/>
          </p:nvSpPr>
          <p:spPr>
            <a:xfrm>
              <a:off x="3974043" y="1700808"/>
              <a:ext cx="129614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100" i="1">
                  <a:latin typeface="Avenir Book"/>
                  <a:cs typeface="Avenir Book"/>
                </a:rPr>
                <a:t>PacBio</a:t>
              </a:r>
              <a:endParaRPr lang="fr-FR" sz="1100">
                <a:latin typeface="Avenir Book"/>
                <a:cs typeface="Avenir Book"/>
              </a:endParaRPr>
            </a:p>
            <a:p>
              <a:pPr algn="ctr"/>
              <a:r>
                <a:rPr lang="fr-FR" sz="1100">
                  <a:latin typeface="Avenir Book"/>
                  <a:cs typeface="Avenir Book"/>
                </a:rPr>
                <a:t>sequencing</a:t>
              </a: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5837664" y="3448715"/>
            <a:ext cx="1431397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050">
                <a:latin typeface="Avenir Book"/>
                <a:cs typeface="Avenir Book"/>
              </a:rPr>
              <a:t>Original gene model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7200184" y="3480681"/>
            <a:ext cx="684000" cy="21603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/>
          <a:srcRect t="39042"/>
          <a:stretch/>
        </p:blipFill>
        <p:spPr>
          <a:xfrm>
            <a:off x="24367" y="4005064"/>
            <a:ext cx="9156145" cy="1944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Rectangle 17"/>
          <p:cNvSpPr/>
          <p:nvPr/>
        </p:nvSpPr>
        <p:spPr>
          <a:xfrm>
            <a:off x="539552" y="620688"/>
            <a:ext cx="799288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 err="1">
                <a:latin typeface="Avenir Book"/>
                <a:cs typeface="Avenir Book"/>
              </a:rPr>
              <a:t>Genome</a:t>
            </a:r>
            <a:r>
              <a:rPr lang="fr-FR" sz="1600" dirty="0">
                <a:latin typeface="Avenir Book"/>
                <a:cs typeface="Avenir Book"/>
              </a:rPr>
              <a:t> annotation of the </a:t>
            </a:r>
            <a:r>
              <a:rPr lang="fr-FR" sz="1600" dirty="0" err="1">
                <a:latin typeface="Avenir Book"/>
                <a:cs typeface="Avenir Book"/>
              </a:rPr>
              <a:t>parasitic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hookworm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i="1" dirty="0" err="1">
                <a:latin typeface="Avenir Book"/>
                <a:cs typeface="Avenir Book"/>
              </a:rPr>
              <a:t>Ancylostoma</a:t>
            </a:r>
            <a:r>
              <a:rPr lang="fr-FR" sz="1600" i="1" dirty="0">
                <a:latin typeface="Avenir Book"/>
                <a:cs typeface="Avenir Book"/>
              </a:rPr>
              <a:t> </a:t>
            </a:r>
            <a:r>
              <a:rPr lang="fr-FR" sz="1600" i="1" dirty="0" err="1">
                <a:latin typeface="Avenir Book"/>
                <a:cs typeface="Avenir Book"/>
              </a:rPr>
              <a:t>ceylanicum</a:t>
            </a:r>
            <a:endParaRPr lang="fr-FR" sz="1600" i="1" dirty="0">
              <a:latin typeface="Avenir Book"/>
              <a:cs typeface="Avenir Book"/>
            </a:endParaRPr>
          </a:p>
          <a:p>
            <a:pPr algn="ctr"/>
            <a:r>
              <a:rPr lang="fr-FR" sz="1600" dirty="0" err="1">
                <a:latin typeface="Avenir Book"/>
                <a:cs typeface="Avenir Book"/>
              </a:rPr>
              <a:t>using</a:t>
            </a:r>
            <a:r>
              <a:rPr lang="fr-FR" sz="1600" dirty="0">
                <a:latin typeface="Avenir Book"/>
                <a:cs typeface="Avenir Book"/>
              </a:rPr>
              <a:t> single </a:t>
            </a:r>
            <a:r>
              <a:rPr lang="fr-FR" sz="1600" dirty="0" err="1">
                <a:latin typeface="Avenir Book"/>
                <a:cs typeface="Avenir Book"/>
              </a:rPr>
              <a:t>molecule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mRNA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sequencing</a:t>
            </a:r>
            <a:endParaRPr lang="fr-FR" sz="1500" dirty="0">
              <a:latin typeface="Avenir Book"/>
              <a:cs typeface="Avenir Book"/>
            </a:endParaRPr>
          </a:p>
          <a:p>
            <a:pPr algn="ctr">
              <a:lnSpc>
                <a:spcPct val="150000"/>
              </a:lnSpc>
            </a:pPr>
            <a:r>
              <a:rPr lang="fr-FR" sz="1400" dirty="0" err="1" smtClean="0">
                <a:latin typeface="Avenir Book"/>
                <a:cs typeface="Avenir Book"/>
              </a:rPr>
              <a:t>Magrini</a:t>
            </a:r>
            <a:r>
              <a:rPr lang="fr-FR" sz="1400" dirty="0" smtClean="0">
                <a:latin typeface="Avenir Book"/>
                <a:cs typeface="Avenir Book"/>
              </a:rPr>
              <a:t> </a:t>
            </a:r>
            <a:r>
              <a:rPr lang="fr-FR" sz="1400" dirty="0">
                <a:latin typeface="Avenir Book"/>
                <a:cs typeface="Avenir Book"/>
              </a:rPr>
              <a:t>et al. </a:t>
            </a:r>
            <a:r>
              <a:rPr lang="fr-FR" sz="1400" i="1" dirty="0">
                <a:latin typeface="Avenir Book"/>
                <a:cs typeface="Avenir Book"/>
              </a:rPr>
              <a:t>BMC </a:t>
            </a:r>
            <a:r>
              <a:rPr lang="fr-FR" sz="1400" i="1" dirty="0" err="1">
                <a:latin typeface="Avenir Book"/>
                <a:cs typeface="Avenir Book"/>
              </a:rPr>
              <a:t>Genomics</a:t>
            </a:r>
            <a:r>
              <a:rPr lang="fr-FR" sz="1400" dirty="0">
                <a:latin typeface="Avenir Book"/>
                <a:cs typeface="Avenir Book"/>
              </a:rPr>
              <a:t>, </a:t>
            </a:r>
            <a:r>
              <a:rPr lang="fr-FR" sz="1400" dirty="0" smtClean="0">
                <a:latin typeface="Avenir Book"/>
                <a:cs typeface="Avenir Book"/>
              </a:rPr>
              <a:t>2018</a:t>
            </a:r>
            <a:endParaRPr lang="fr-FR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3220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-1213"/>
            <a:ext cx="9144000" cy="575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endParaRPr lang="fr-FR" sz="1800" dirty="0">
              <a:solidFill>
                <a:srgbClr val="110A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55576" y="133181"/>
            <a:ext cx="75608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fr-FR" sz="1800" dirty="0">
                <a:solidFill>
                  <a:srgbClr val="110AFF"/>
                </a:solidFill>
                <a:latin typeface="Avenir Book"/>
                <a:cs typeface="Avenir Book"/>
              </a:rPr>
              <a:t>SEQUENCING cDNA USING CIRCULAR CONSENSUS SEQUENCES</a:t>
            </a:r>
            <a:endParaRPr lang="en-US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843092" y="2658978"/>
            <a:ext cx="5545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>
                <a:latin typeface="Avenir Book"/>
                <a:cs typeface="Avenir Book"/>
              </a:rPr>
              <a:t>Increased the total genomic exon length by 1.9 Mb (12.4%)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Avenir Book"/>
                <a:cs typeface="Avenir Book"/>
              </a:rPr>
              <a:t>1609 (9.2%) new genes</a:t>
            </a:r>
          </a:p>
        </p:txBody>
      </p:sp>
      <p:sp>
        <p:nvSpPr>
          <p:cNvPr id="8" name="Flèche vers le bas 7"/>
          <p:cNvSpPr/>
          <p:nvPr/>
        </p:nvSpPr>
        <p:spPr bwMode="auto">
          <a:xfrm>
            <a:off x="4521888" y="2328560"/>
            <a:ext cx="144016" cy="28803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b="79020"/>
          <a:stretch/>
        </p:blipFill>
        <p:spPr>
          <a:xfrm>
            <a:off x="24367" y="3407912"/>
            <a:ext cx="9156145" cy="66916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4" name="Grouper 13"/>
          <p:cNvGrpSpPr/>
          <p:nvPr/>
        </p:nvGrpSpPr>
        <p:grpSpPr>
          <a:xfrm>
            <a:off x="2627784" y="1628800"/>
            <a:ext cx="3614055" cy="630809"/>
            <a:chOff x="2627784" y="1700808"/>
            <a:chExt cx="3614055" cy="630809"/>
          </a:xfrm>
        </p:grpSpPr>
        <p:grpSp>
          <p:nvGrpSpPr>
            <p:cNvPr id="13" name="Grouper 12"/>
            <p:cNvGrpSpPr/>
            <p:nvPr/>
          </p:nvGrpSpPr>
          <p:grpSpPr>
            <a:xfrm>
              <a:off x="2627784" y="1950744"/>
              <a:ext cx="3614055" cy="380873"/>
              <a:chOff x="2865097" y="1950744"/>
              <a:chExt cx="3614055" cy="380873"/>
            </a:xfrm>
          </p:grpSpPr>
          <p:sp>
            <p:nvSpPr>
              <p:cNvPr id="9" name="ZoneTexte 8"/>
              <p:cNvSpPr txBox="1"/>
              <p:nvPr/>
            </p:nvSpPr>
            <p:spPr>
              <a:xfrm>
                <a:off x="2865097" y="1950744"/>
                <a:ext cx="3614055" cy="3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fr-FR" sz="1500">
                    <a:latin typeface="Avenir Book"/>
                    <a:cs typeface="Avenir Book"/>
                  </a:rPr>
                  <a:t>RNA           cDNA               193 000 CCS</a:t>
                </a:r>
              </a:p>
            </p:txBody>
          </p:sp>
          <p:cxnSp>
            <p:nvCxnSpPr>
              <p:cNvPr id="4" name="Connecteur droit avec flèche 3"/>
              <p:cNvCxnSpPr/>
              <p:nvPr/>
            </p:nvCxnSpPr>
            <p:spPr bwMode="auto">
              <a:xfrm>
                <a:off x="3491880" y="2187601"/>
                <a:ext cx="28803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" name="Connecteur droit avec flèche 10"/>
              <p:cNvCxnSpPr/>
              <p:nvPr/>
            </p:nvCxnSpPr>
            <p:spPr bwMode="auto">
              <a:xfrm>
                <a:off x="4716016" y="2182966"/>
                <a:ext cx="28803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2" name="Rectangle 11"/>
            <p:cNvSpPr/>
            <p:nvPr/>
          </p:nvSpPr>
          <p:spPr>
            <a:xfrm>
              <a:off x="3974043" y="1700808"/>
              <a:ext cx="129614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100" i="1">
                  <a:latin typeface="Avenir Book"/>
                  <a:cs typeface="Avenir Book"/>
                </a:rPr>
                <a:t>PacBio</a:t>
              </a:r>
              <a:endParaRPr lang="fr-FR" sz="1100">
                <a:latin typeface="Avenir Book"/>
                <a:cs typeface="Avenir Book"/>
              </a:endParaRPr>
            </a:p>
            <a:p>
              <a:pPr algn="ctr"/>
              <a:r>
                <a:rPr lang="fr-FR" sz="1100">
                  <a:latin typeface="Avenir Book"/>
                  <a:cs typeface="Avenir Book"/>
                </a:rPr>
                <a:t>sequencing</a:t>
              </a: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5837664" y="3448715"/>
            <a:ext cx="1431397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050">
                <a:latin typeface="Avenir Book"/>
                <a:cs typeface="Avenir Book"/>
              </a:rPr>
              <a:t>Original gene model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7200184" y="3480681"/>
            <a:ext cx="684000" cy="21603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/>
          <a:srcRect t="39042"/>
          <a:stretch/>
        </p:blipFill>
        <p:spPr>
          <a:xfrm>
            <a:off x="24367" y="4077072"/>
            <a:ext cx="9156145" cy="1944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Rectangle 15"/>
          <p:cNvSpPr/>
          <p:nvPr/>
        </p:nvSpPr>
        <p:spPr bwMode="auto">
          <a:xfrm>
            <a:off x="1187624" y="4077072"/>
            <a:ext cx="7344816" cy="208823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9552" y="620688"/>
            <a:ext cx="799288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 err="1">
                <a:latin typeface="Avenir Book"/>
                <a:cs typeface="Avenir Book"/>
              </a:rPr>
              <a:t>Genome</a:t>
            </a:r>
            <a:r>
              <a:rPr lang="fr-FR" sz="1600" dirty="0">
                <a:latin typeface="Avenir Book"/>
                <a:cs typeface="Avenir Book"/>
              </a:rPr>
              <a:t> annotation of the </a:t>
            </a:r>
            <a:r>
              <a:rPr lang="fr-FR" sz="1600" dirty="0" err="1">
                <a:latin typeface="Avenir Book"/>
                <a:cs typeface="Avenir Book"/>
              </a:rPr>
              <a:t>parasitic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hookworm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i="1" dirty="0" err="1">
                <a:latin typeface="Avenir Book"/>
                <a:cs typeface="Avenir Book"/>
              </a:rPr>
              <a:t>Ancylostoma</a:t>
            </a:r>
            <a:r>
              <a:rPr lang="fr-FR" sz="1600" i="1" dirty="0">
                <a:latin typeface="Avenir Book"/>
                <a:cs typeface="Avenir Book"/>
              </a:rPr>
              <a:t> </a:t>
            </a:r>
            <a:r>
              <a:rPr lang="fr-FR" sz="1600" i="1" dirty="0" err="1">
                <a:latin typeface="Avenir Book"/>
                <a:cs typeface="Avenir Book"/>
              </a:rPr>
              <a:t>ceylanicum</a:t>
            </a:r>
            <a:endParaRPr lang="fr-FR" sz="1600" i="1" dirty="0">
              <a:latin typeface="Avenir Book"/>
              <a:cs typeface="Avenir Book"/>
            </a:endParaRPr>
          </a:p>
          <a:p>
            <a:pPr algn="ctr"/>
            <a:r>
              <a:rPr lang="fr-FR" sz="1600" dirty="0" err="1">
                <a:latin typeface="Avenir Book"/>
                <a:cs typeface="Avenir Book"/>
              </a:rPr>
              <a:t>using</a:t>
            </a:r>
            <a:r>
              <a:rPr lang="fr-FR" sz="1600" dirty="0">
                <a:latin typeface="Avenir Book"/>
                <a:cs typeface="Avenir Book"/>
              </a:rPr>
              <a:t> single </a:t>
            </a:r>
            <a:r>
              <a:rPr lang="fr-FR" sz="1600" dirty="0" err="1">
                <a:latin typeface="Avenir Book"/>
                <a:cs typeface="Avenir Book"/>
              </a:rPr>
              <a:t>molecule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mRNA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sequencing</a:t>
            </a:r>
            <a:endParaRPr lang="fr-FR" sz="1500" dirty="0">
              <a:latin typeface="Avenir Book"/>
              <a:cs typeface="Avenir Book"/>
            </a:endParaRPr>
          </a:p>
          <a:p>
            <a:pPr algn="ctr">
              <a:lnSpc>
                <a:spcPct val="150000"/>
              </a:lnSpc>
            </a:pPr>
            <a:r>
              <a:rPr lang="fr-FR" sz="1400" dirty="0" err="1" smtClean="0">
                <a:latin typeface="Avenir Book"/>
                <a:cs typeface="Avenir Book"/>
              </a:rPr>
              <a:t>Magrini</a:t>
            </a:r>
            <a:r>
              <a:rPr lang="fr-FR" sz="1400" dirty="0" smtClean="0">
                <a:latin typeface="Avenir Book"/>
                <a:cs typeface="Avenir Book"/>
              </a:rPr>
              <a:t> </a:t>
            </a:r>
            <a:r>
              <a:rPr lang="fr-FR" sz="1400" dirty="0">
                <a:latin typeface="Avenir Book"/>
                <a:cs typeface="Avenir Book"/>
              </a:rPr>
              <a:t>et al. </a:t>
            </a:r>
            <a:r>
              <a:rPr lang="fr-FR" sz="1400" i="1" dirty="0">
                <a:latin typeface="Avenir Book"/>
                <a:cs typeface="Avenir Book"/>
              </a:rPr>
              <a:t>BMC </a:t>
            </a:r>
            <a:r>
              <a:rPr lang="fr-FR" sz="1400" i="1" dirty="0" err="1">
                <a:latin typeface="Avenir Book"/>
                <a:cs typeface="Avenir Book"/>
              </a:rPr>
              <a:t>Genomics</a:t>
            </a:r>
            <a:r>
              <a:rPr lang="fr-FR" sz="1400" dirty="0">
                <a:latin typeface="Avenir Book"/>
                <a:cs typeface="Avenir Book"/>
              </a:rPr>
              <a:t>, </a:t>
            </a:r>
            <a:r>
              <a:rPr lang="fr-FR" sz="1400" dirty="0" smtClean="0">
                <a:latin typeface="Avenir Book"/>
                <a:cs typeface="Avenir Book"/>
              </a:rPr>
              <a:t>2018</a:t>
            </a:r>
            <a:endParaRPr lang="fr-FR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125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-1213"/>
            <a:ext cx="9144000" cy="575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endParaRPr lang="fr-FR" sz="1800" dirty="0">
              <a:solidFill>
                <a:srgbClr val="110A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55576" y="133181"/>
            <a:ext cx="75608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fr-FR" sz="1800" dirty="0">
                <a:solidFill>
                  <a:srgbClr val="110AFF"/>
                </a:solidFill>
                <a:latin typeface="Avenir Book"/>
                <a:cs typeface="Avenir Book"/>
              </a:rPr>
              <a:t>SEQUENCING cDNA USING CIRCULAR CONSENSUS SEQUENCES</a:t>
            </a:r>
            <a:endParaRPr lang="en-US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620688"/>
            <a:ext cx="799288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 err="1">
                <a:latin typeface="Avenir Book"/>
                <a:cs typeface="Avenir Book"/>
              </a:rPr>
              <a:t>Genome</a:t>
            </a:r>
            <a:r>
              <a:rPr lang="fr-FR" sz="1600" dirty="0">
                <a:latin typeface="Avenir Book"/>
                <a:cs typeface="Avenir Book"/>
              </a:rPr>
              <a:t> annotation of the </a:t>
            </a:r>
            <a:r>
              <a:rPr lang="fr-FR" sz="1600" dirty="0" err="1">
                <a:latin typeface="Avenir Book"/>
                <a:cs typeface="Avenir Book"/>
              </a:rPr>
              <a:t>parasitic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hookworm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i="1" dirty="0" err="1">
                <a:latin typeface="Avenir Book"/>
                <a:cs typeface="Avenir Book"/>
              </a:rPr>
              <a:t>Ancylostoma</a:t>
            </a:r>
            <a:r>
              <a:rPr lang="fr-FR" sz="1600" i="1" dirty="0">
                <a:latin typeface="Avenir Book"/>
                <a:cs typeface="Avenir Book"/>
              </a:rPr>
              <a:t> </a:t>
            </a:r>
            <a:r>
              <a:rPr lang="fr-FR" sz="1600" i="1" dirty="0" err="1">
                <a:latin typeface="Avenir Book"/>
                <a:cs typeface="Avenir Book"/>
              </a:rPr>
              <a:t>ceylanicum</a:t>
            </a:r>
            <a:endParaRPr lang="fr-FR" sz="1600" i="1" dirty="0">
              <a:latin typeface="Avenir Book"/>
              <a:cs typeface="Avenir Book"/>
            </a:endParaRPr>
          </a:p>
          <a:p>
            <a:pPr algn="ctr"/>
            <a:r>
              <a:rPr lang="fr-FR" sz="1600" dirty="0" err="1">
                <a:latin typeface="Avenir Book"/>
                <a:cs typeface="Avenir Book"/>
              </a:rPr>
              <a:t>using</a:t>
            </a:r>
            <a:r>
              <a:rPr lang="fr-FR" sz="1600" dirty="0">
                <a:latin typeface="Avenir Book"/>
                <a:cs typeface="Avenir Book"/>
              </a:rPr>
              <a:t> single </a:t>
            </a:r>
            <a:r>
              <a:rPr lang="fr-FR" sz="1600" dirty="0" err="1">
                <a:latin typeface="Avenir Book"/>
                <a:cs typeface="Avenir Book"/>
              </a:rPr>
              <a:t>molecule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mRNA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sequencing</a:t>
            </a:r>
            <a:endParaRPr lang="fr-FR" sz="1500" dirty="0">
              <a:latin typeface="Avenir Book"/>
              <a:cs typeface="Avenir Book"/>
            </a:endParaRPr>
          </a:p>
          <a:p>
            <a:pPr algn="ctr">
              <a:lnSpc>
                <a:spcPct val="150000"/>
              </a:lnSpc>
            </a:pPr>
            <a:r>
              <a:rPr lang="fr-FR" sz="1400" dirty="0" err="1" smtClean="0">
                <a:latin typeface="Avenir Book"/>
                <a:cs typeface="Avenir Book"/>
              </a:rPr>
              <a:t>Magrini</a:t>
            </a:r>
            <a:r>
              <a:rPr lang="fr-FR" sz="1400" dirty="0" smtClean="0">
                <a:latin typeface="Avenir Book"/>
                <a:cs typeface="Avenir Book"/>
              </a:rPr>
              <a:t> </a:t>
            </a:r>
            <a:r>
              <a:rPr lang="fr-FR" sz="1400" dirty="0">
                <a:latin typeface="Avenir Book"/>
                <a:cs typeface="Avenir Book"/>
              </a:rPr>
              <a:t>et al. </a:t>
            </a:r>
            <a:r>
              <a:rPr lang="fr-FR" sz="1400" i="1" dirty="0">
                <a:latin typeface="Avenir Book"/>
                <a:cs typeface="Avenir Book"/>
              </a:rPr>
              <a:t>BMC </a:t>
            </a:r>
            <a:r>
              <a:rPr lang="fr-FR" sz="1400" i="1" dirty="0" err="1">
                <a:latin typeface="Avenir Book"/>
                <a:cs typeface="Avenir Book"/>
              </a:rPr>
              <a:t>Genomics</a:t>
            </a:r>
            <a:r>
              <a:rPr lang="fr-FR" sz="1400" dirty="0">
                <a:latin typeface="Avenir Book"/>
                <a:cs typeface="Avenir Book"/>
              </a:rPr>
              <a:t>, </a:t>
            </a:r>
            <a:r>
              <a:rPr lang="fr-FR" sz="1400" dirty="0" smtClean="0">
                <a:latin typeface="Avenir Book"/>
                <a:cs typeface="Avenir Book"/>
              </a:rPr>
              <a:t>2018</a:t>
            </a:r>
            <a:endParaRPr lang="fr-FR" sz="1400" dirty="0">
              <a:latin typeface="Avenir Book"/>
              <a:cs typeface="Avenir Book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843092" y="2658978"/>
            <a:ext cx="5545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>
                <a:latin typeface="Avenir Book"/>
                <a:cs typeface="Avenir Book"/>
              </a:rPr>
              <a:t>Increased the total genomic exon length by 1.9 Mb (12.4%)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Avenir Book"/>
                <a:cs typeface="Avenir Book"/>
              </a:rPr>
              <a:t>1609 (9.2%) new genes</a:t>
            </a:r>
          </a:p>
        </p:txBody>
      </p:sp>
      <p:sp>
        <p:nvSpPr>
          <p:cNvPr id="8" name="Flèche vers le bas 7"/>
          <p:cNvSpPr/>
          <p:nvPr/>
        </p:nvSpPr>
        <p:spPr bwMode="auto">
          <a:xfrm>
            <a:off x="4521888" y="2328560"/>
            <a:ext cx="144016" cy="28803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b="79020"/>
          <a:stretch/>
        </p:blipFill>
        <p:spPr>
          <a:xfrm>
            <a:off x="24367" y="3407912"/>
            <a:ext cx="9156145" cy="66916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4" name="Grouper 13"/>
          <p:cNvGrpSpPr/>
          <p:nvPr/>
        </p:nvGrpSpPr>
        <p:grpSpPr>
          <a:xfrm>
            <a:off x="2627784" y="1628800"/>
            <a:ext cx="3614055" cy="630809"/>
            <a:chOff x="2627784" y="1700808"/>
            <a:chExt cx="3614055" cy="630809"/>
          </a:xfrm>
        </p:grpSpPr>
        <p:grpSp>
          <p:nvGrpSpPr>
            <p:cNvPr id="13" name="Grouper 12"/>
            <p:cNvGrpSpPr/>
            <p:nvPr/>
          </p:nvGrpSpPr>
          <p:grpSpPr>
            <a:xfrm>
              <a:off x="2627784" y="1950744"/>
              <a:ext cx="3614055" cy="380873"/>
              <a:chOff x="2865097" y="1950744"/>
              <a:chExt cx="3614055" cy="380873"/>
            </a:xfrm>
          </p:grpSpPr>
          <p:sp>
            <p:nvSpPr>
              <p:cNvPr id="9" name="ZoneTexte 8"/>
              <p:cNvSpPr txBox="1"/>
              <p:nvPr/>
            </p:nvSpPr>
            <p:spPr>
              <a:xfrm>
                <a:off x="2865097" y="1950744"/>
                <a:ext cx="3614055" cy="3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fr-FR" sz="1500">
                    <a:latin typeface="Avenir Book"/>
                    <a:cs typeface="Avenir Book"/>
                  </a:rPr>
                  <a:t>RNA           cDNA               193 000 CCS</a:t>
                </a:r>
              </a:p>
            </p:txBody>
          </p:sp>
          <p:cxnSp>
            <p:nvCxnSpPr>
              <p:cNvPr id="4" name="Connecteur droit avec flèche 3"/>
              <p:cNvCxnSpPr/>
              <p:nvPr/>
            </p:nvCxnSpPr>
            <p:spPr bwMode="auto">
              <a:xfrm>
                <a:off x="3491880" y="2187601"/>
                <a:ext cx="28803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" name="Connecteur droit avec flèche 10"/>
              <p:cNvCxnSpPr/>
              <p:nvPr/>
            </p:nvCxnSpPr>
            <p:spPr bwMode="auto">
              <a:xfrm>
                <a:off x="4716016" y="2182966"/>
                <a:ext cx="28803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2" name="Rectangle 11"/>
            <p:cNvSpPr/>
            <p:nvPr/>
          </p:nvSpPr>
          <p:spPr>
            <a:xfrm>
              <a:off x="3974043" y="1700808"/>
              <a:ext cx="129614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100" i="1">
                  <a:latin typeface="Avenir Book"/>
                  <a:cs typeface="Avenir Book"/>
                </a:rPr>
                <a:t>PacBio</a:t>
              </a:r>
              <a:endParaRPr lang="fr-FR" sz="1100">
                <a:latin typeface="Avenir Book"/>
                <a:cs typeface="Avenir Book"/>
              </a:endParaRPr>
            </a:p>
            <a:p>
              <a:pPr algn="ctr"/>
              <a:r>
                <a:rPr lang="fr-FR" sz="1100">
                  <a:latin typeface="Avenir Book"/>
                  <a:cs typeface="Avenir Book"/>
                </a:rPr>
                <a:t>sequencing</a:t>
              </a: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5837664" y="3448715"/>
            <a:ext cx="1431397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050">
                <a:latin typeface="Avenir Book"/>
                <a:cs typeface="Avenir Book"/>
              </a:rPr>
              <a:t>Original gene model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7200184" y="3480681"/>
            <a:ext cx="684000" cy="21603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/>
          <a:srcRect t="39042"/>
          <a:stretch/>
        </p:blipFill>
        <p:spPr>
          <a:xfrm>
            <a:off x="24367" y="4077072"/>
            <a:ext cx="9156145" cy="1944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Rectangle 15"/>
          <p:cNvSpPr/>
          <p:nvPr/>
        </p:nvSpPr>
        <p:spPr bwMode="auto">
          <a:xfrm>
            <a:off x="1187624" y="4077072"/>
            <a:ext cx="7344816" cy="208823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187624" y="3696712"/>
            <a:ext cx="7344816" cy="23634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755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0" y="-27384"/>
            <a:ext cx="9144000" cy="575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fr-FR" sz="1800" dirty="0" smtClean="0">
                <a:solidFill>
                  <a:srgbClr val="110AFF"/>
                </a:solidFill>
                <a:latin typeface="Avenir Book"/>
                <a:cs typeface="Avenir Book"/>
              </a:rPr>
              <a:t>DETECTION OF MODIFIED BASES</a:t>
            </a:r>
            <a:endParaRPr lang="en-US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4" y="1124744"/>
            <a:ext cx="6516216" cy="345431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220072" y="4653136"/>
            <a:ext cx="3603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Avenir Book"/>
                <a:cs typeface="Avenir Book"/>
              </a:rPr>
              <a:t>from Fusberg</a:t>
            </a:r>
            <a:r>
              <a:rPr lang="fr-FR" sz="1400" dirty="0" smtClean="0">
                <a:latin typeface="Avenir Book"/>
                <a:cs typeface="Avenir Book"/>
              </a:rPr>
              <a:t> et al. </a:t>
            </a:r>
            <a:r>
              <a:rPr lang="fr-FR" sz="1400" i="1" dirty="0" smtClean="0">
                <a:latin typeface="Avenir Book"/>
                <a:cs typeface="Avenir Book"/>
              </a:rPr>
              <a:t>Nature </a:t>
            </a:r>
            <a:r>
              <a:rPr lang="fr-FR" sz="1400" i="1" dirty="0" err="1" smtClean="0">
                <a:latin typeface="Avenir Book"/>
                <a:cs typeface="Avenir Book"/>
              </a:rPr>
              <a:t>Methods</a:t>
            </a:r>
            <a:r>
              <a:rPr lang="fr-FR" sz="1400" dirty="0" smtClean="0">
                <a:latin typeface="Avenir Book"/>
                <a:cs typeface="Avenir Book"/>
              </a:rPr>
              <a:t> (2010)</a:t>
            </a:r>
            <a:endParaRPr lang="fr-FR" sz="1400" dirty="0">
              <a:latin typeface="Avenir Book"/>
              <a:cs typeface="Avenir Book"/>
            </a:endParaRPr>
          </a:p>
        </p:txBody>
      </p:sp>
      <p:cxnSp>
        <p:nvCxnSpPr>
          <p:cNvPr id="6" name="Connecteur droit 5"/>
          <p:cNvCxnSpPr/>
          <p:nvPr/>
        </p:nvCxnSpPr>
        <p:spPr bwMode="auto">
          <a:xfrm flipH="1">
            <a:off x="5724128" y="2564904"/>
            <a:ext cx="1080120" cy="11521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2A4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Connecteur droit 6"/>
          <p:cNvCxnSpPr/>
          <p:nvPr/>
        </p:nvCxnSpPr>
        <p:spPr bwMode="auto">
          <a:xfrm flipH="1">
            <a:off x="6444208" y="2514104"/>
            <a:ext cx="1080120" cy="11521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2A4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Connecteur droit 7"/>
          <p:cNvCxnSpPr/>
          <p:nvPr/>
        </p:nvCxnSpPr>
        <p:spPr bwMode="auto">
          <a:xfrm>
            <a:off x="5486896" y="2492896"/>
            <a:ext cx="0" cy="10081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2A4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Connecteur droit 10"/>
          <p:cNvCxnSpPr/>
          <p:nvPr/>
        </p:nvCxnSpPr>
        <p:spPr bwMode="auto">
          <a:xfrm>
            <a:off x="4042544" y="2454796"/>
            <a:ext cx="470148" cy="11605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2A4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ZoneTexte 1"/>
          <p:cNvSpPr txBox="1"/>
          <p:nvPr/>
        </p:nvSpPr>
        <p:spPr>
          <a:xfrm>
            <a:off x="467544" y="5281463"/>
            <a:ext cx="835292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Avenir Book"/>
                <a:cs typeface="Avenir Book"/>
              </a:rPr>
              <a:t>Detection of 5mA and possible d</a:t>
            </a:r>
            <a:r>
              <a:rPr lang="fr-FR" sz="1600" dirty="0" err="1" smtClean="0">
                <a:latin typeface="Avenir Book"/>
                <a:cs typeface="Avenir Book"/>
              </a:rPr>
              <a:t>etection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other modified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bases : </a:t>
            </a:r>
            <a:r>
              <a:rPr lang="fr-FR" sz="1600" dirty="0" smtClean="0">
                <a:latin typeface="Avenir Book"/>
                <a:cs typeface="Avenir Book"/>
              </a:rPr>
              <a:t>5mC</a:t>
            </a:r>
            <a:r>
              <a:rPr lang="fr-FR" sz="1600" dirty="0">
                <a:latin typeface="Avenir Book"/>
                <a:cs typeface="Avenir Book"/>
              </a:rPr>
              <a:t>, </a:t>
            </a:r>
            <a:r>
              <a:rPr lang="fr-FR" sz="1600" dirty="0" smtClean="0">
                <a:latin typeface="Avenir Book"/>
                <a:cs typeface="Avenir Book"/>
              </a:rPr>
              <a:t>5-hmC, etc. </a:t>
            </a:r>
          </a:p>
          <a:p>
            <a:pPr algn="ctr"/>
            <a:r>
              <a:rPr lang="fr-FR" sz="1600" dirty="0" err="1" smtClean="0">
                <a:latin typeface="Avenir Book"/>
                <a:cs typeface="Avenir Book"/>
              </a:rPr>
              <a:t>but with strong</a:t>
            </a:r>
            <a:r>
              <a:rPr lang="fr-FR" sz="1600" dirty="0" smtClean="0">
                <a:latin typeface="Avenir Book"/>
                <a:cs typeface="Avenir Book"/>
              </a:rPr>
              <a:t> influence of </a:t>
            </a:r>
            <a:r>
              <a:rPr lang="fr-FR" sz="1600" dirty="0" err="1" smtClean="0">
                <a:latin typeface="Avenir Book"/>
                <a:cs typeface="Avenir Book"/>
              </a:rPr>
              <a:t>sequence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contexts (requires high coverage)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661973" y="6361583"/>
            <a:ext cx="3158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Avenir Book"/>
                <a:cs typeface="Avenir Book"/>
              </a:rPr>
              <a:t>Feng et al. </a:t>
            </a:r>
            <a:r>
              <a:rPr lang="fr-FR" sz="1400" i="1" dirty="0" smtClean="0">
                <a:latin typeface="Avenir Book"/>
                <a:cs typeface="Avenir Book"/>
              </a:rPr>
              <a:t>PLOS Comput </a:t>
            </a:r>
            <a:r>
              <a:rPr lang="fr-FR" sz="1400" i="1" dirty="0" err="1" smtClean="0">
                <a:latin typeface="Avenir Book"/>
                <a:cs typeface="Avenir Book"/>
              </a:rPr>
              <a:t>Biol</a:t>
            </a:r>
            <a:r>
              <a:rPr lang="fr-FR" sz="1400" dirty="0" smtClean="0">
                <a:latin typeface="Avenir Book"/>
                <a:cs typeface="Avenir Book"/>
              </a:rPr>
              <a:t> (2013)</a:t>
            </a:r>
            <a:endParaRPr lang="fr-FR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3897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0" y="13151"/>
            <a:ext cx="9144000" cy="611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fr-FR" sz="1800" dirty="0" err="1" smtClean="0">
                <a:solidFill>
                  <a:srgbClr val="110AFF"/>
                </a:solidFill>
                <a:latin typeface="Avenir Book"/>
                <a:cs typeface="Avenir Book"/>
              </a:rPr>
              <a:t>PacBio</a:t>
            </a:r>
            <a:r>
              <a:rPr lang="fr-FR" sz="1800" dirty="0" smtClean="0">
                <a:solidFill>
                  <a:srgbClr val="110AFF"/>
                </a:solidFill>
                <a:latin typeface="Avenir Book"/>
                <a:cs typeface="Avenir Book"/>
              </a:rPr>
              <a:t> DETECTION OF MODIFIED BASES</a:t>
            </a:r>
            <a:endParaRPr lang="en-US" sz="1800" b="1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899612" y="1037637"/>
            <a:ext cx="4552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Ichikawa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et al. 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Nature Communications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2009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94072" y="1412776"/>
            <a:ext cx="8352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L</a:t>
            </a:r>
            <a:r>
              <a:rPr lang="fr-FR" sz="1600" dirty="0" smtClean="0"/>
              <a:t>ong-</a:t>
            </a:r>
            <a:r>
              <a:rPr lang="fr-FR" sz="1600" dirty="0" err="1" smtClean="0"/>
              <a:t>read</a:t>
            </a:r>
            <a:r>
              <a:rPr lang="fr-FR" sz="1600" dirty="0" smtClean="0"/>
              <a:t> </a:t>
            </a:r>
            <a:r>
              <a:rPr lang="fr-FR" sz="1600" dirty="0" err="1"/>
              <a:t>genome</a:t>
            </a:r>
            <a:r>
              <a:rPr lang="fr-FR" sz="1600" dirty="0"/>
              <a:t> </a:t>
            </a:r>
            <a:r>
              <a:rPr lang="fr-FR" sz="1600" dirty="0" err="1"/>
              <a:t>assembly</a:t>
            </a:r>
            <a:r>
              <a:rPr lang="fr-FR" sz="1600" dirty="0"/>
              <a:t> of </a:t>
            </a:r>
            <a:r>
              <a:rPr lang="fr-FR" sz="1600" dirty="0" err="1"/>
              <a:t>three</a:t>
            </a:r>
            <a:r>
              <a:rPr lang="fr-FR" sz="1600" dirty="0"/>
              <a:t> </a:t>
            </a:r>
            <a:r>
              <a:rPr lang="fr-FR" sz="1600" dirty="0" err="1"/>
              <a:t>inbred</a:t>
            </a:r>
            <a:r>
              <a:rPr lang="fr-FR" sz="1600" dirty="0"/>
              <a:t> </a:t>
            </a:r>
            <a:r>
              <a:rPr lang="fr-FR" sz="1600" dirty="0" err="1"/>
              <a:t>medaka</a:t>
            </a:r>
            <a:r>
              <a:rPr lang="fr-FR" sz="1600" dirty="0"/>
              <a:t> </a:t>
            </a:r>
            <a:r>
              <a:rPr lang="fr-FR" sz="1600" dirty="0" err="1"/>
              <a:t>strains</a:t>
            </a:r>
            <a:r>
              <a:rPr lang="fr-FR" sz="1600" dirty="0"/>
              <a:t> </a:t>
            </a:r>
            <a:r>
              <a:rPr lang="fr-FR" sz="1600" dirty="0" err="1" smtClean="0"/>
              <a:t>that</a:t>
            </a:r>
            <a:r>
              <a:rPr lang="fr-FR" sz="1600" dirty="0" smtClean="0"/>
              <a:t> </a:t>
            </a:r>
            <a:r>
              <a:rPr lang="fr-FR" sz="1600" dirty="0" err="1"/>
              <a:t>undergo</a:t>
            </a:r>
            <a:r>
              <a:rPr lang="fr-FR" sz="1600" dirty="0"/>
              <a:t> </a:t>
            </a:r>
            <a:r>
              <a:rPr lang="fr-FR" sz="1600" dirty="0" err="1" smtClean="0"/>
              <a:t>speciation</a:t>
            </a:r>
            <a:r>
              <a:rPr lang="fr-FR" sz="1600" dirty="0" smtClean="0"/>
              <a:t>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43608" y="692696"/>
            <a:ext cx="776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 err="1">
                <a:latin typeface="Avenir Book" charset="0"/>
                <a:ea typeface="Avenir Book" charset="0"/>
                <a:cs typeface="Avenir Book" charset="0"/>
              </a:rPr>
              <a:t>Centromere</a:t>
            </a:r>
            <a:r>
              <a:rPr lang="fr-FR" sz="18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b="1" dirty="0" err="1">
                <a:latin typeface="Avenir Book" charset="0"/>
                <a:ea typeface="Avenir Book" charset="0"/>
                <a:cs typeface="Avenir Book" charset="0"/>
              </a:rPr>
              <a:t>evolution</a:t>
            </a:r>
            <a:r>
              <a:rPr lang="fr-FR" sz="1800" b="1" dirty="0"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r-FR" sz="1800" b="1" dirty="0" err="1">
                <a:latin typeface="Avenir Book" charset="0"/>
                <a:ea typeface="Avenir Book" charset="0"/>
                <a:cs typeface="Avenir Book" charset="0"/>
              </a:rPr>
              <a:t>CpG</a:t>
            </a:r>
            <a:r>
              <a:rPr lang="fr-FR" sz="18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b="1" dirty="0" err="1">
                <a:latin typeface="Avenir Book" charset="0"/>
                <a:ea typeface="Avenir Book" charset="0"/>
                <a:cs typeface="Avenir Book" charset="0"/>
              </a:rPr>
              <a:t>methylation</a:t>
            </a:r>
            <a:r>
              <a:rPr lang="fr-FR" sz="18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b="1" dirty="0" err="1">
                <a:latin typeface="Avenir Book" charset="0"/>
                <a:ea typeface="Avenir Book" charset="0"/>
                <a:cs typeface="Avenir Book" charset="0"/>
              </a:rPr>
              <a:t>during</a:t>
            </a:r>
            <a:r>
              <a:rPr lang="fr-FR" sz="18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b="1" dirty="0" err="1">
                <a:latin typeface="Avenir Book" charset="0"/>
                <a:ea typeface="Avenir Book" charset="0"/>
                <a:cs typeface="Avenir Book" charset="0"/>
              </a:rPr>
              <a:t>vertebrate</a:t>
            </a:r>
            <a:r>
              <a:rPr lang="fr-FR" sz="18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b="1" dirty="0" err="1">
                <a:latin typeface="Avenir Book" charset="0"/>
                <a:ea typeface="Avenir Book" charset="0"/>
                <a:cs typeface="Avenir Book" charset="0"/>
              </a:rPr>
              <a:t>speciation</a:t>
            </a:r>
            <a:r>
              <a:rPr lang="fr-FR" sz="18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79512" y="4157692"/>
            <a:ext cx="6315065" cy="128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800" smtClean="0"/>
              <a:t>Variation </a:t>
            </a:r>
            <a:r>
              <a:rPr lang="fr-FR" sz="1800" dirty="0"/>
              <a:t>of </a:t>
            </a:r>
            <a:r>
              <a:rPr lang="fr-FR" sz="1800" dirty="0" err="1"/>
              <a:t>CpG</a:t>
            </a:r>
            <a:r>
              <a:rPr lang="fr-FR" sz="1800" dirty="0"/>
              <a:t> </a:t>
            </a:r>
            <a:r>
              <a:rPr lang="fr-FR" sz="1800" dirty="0" err="1"/>
              <a:t>methylation</a:t>
            </a:r>
            <a:r>
              <a:rPr lang="fr-FR" sz="1800" dirty="0"/>
              <a:t> </a:t>
            </a:r>
            <a:r>
              <a:rPr lang="fr-FR" sz="1800" dirty="0" err="1"/>
              <a:t>occurred</a:t>
            </a:r>
            <a:r>
              <a:rPr lang="fr-FR" sz="1800" dirty="0"/>
              <a:t> </a:t>
            </a:r>
            <a:r>
              <a:rPr lang="fr-FR" sz="1800" dirty="0" err="1"/>
              <a:t>after</a:t>
            </a:r>
            <a:r>
              <a:rPr lang="fr-FR" sz="1800" dirty="0"/>
              <a:t> the divergence of </a:t>
            </a:r>
            <a:r>
              <a:rPr lang="fr-FR" sz="1800" dirty="0" err="1"/>
              <a:t>two</a:t>
            </a:r>
            <a:r>
              <a:rPr lang="fr-FR" sz="1800" dirty="0"/>
              <a:t> </a:t>
            </a:r>
            <a:r>
              <a:rPr lang="fr-FR" sz="1800" dirty="0" err="1"/>
              <a:t>medaka</a:t>
            </a:r>
            <a:r>
              <a:rPr lang="fr-FR" sz="1800" dirty="0"/>
              <a:t> </a:t>
            </a:r>
            <a:r>
              <a:rPr lang="fr-FR" sz="1800" dirty="0" err="1"/>
              <a:t>strains</a:t>
            </a:r>
            <a:r>
              <a:rPr lang="fr-FR" sz="1800" dirty="0"/>
              <a:t> </a:t>
            </a:r>
            <a:r>
              <a:rPr lang="fr-FR" sz="1800" dirty="0" err="1"/>
              <a:t>demonstrating</a:t>
            </a:r>
            <a:r>
              <a:rPr lang="fr-FR" sz="1800" dirty="0"/>
              <a:t>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centromeres</a:t>
            </a:r>
            <a:r>
              <a:rPr lang="fr-FR" sz="1800" dirty="0"/>
              <a:t> </a:t>
            </a:r>
            <a:r>
              <a:rPr lang="fr-FR" sz="1800" dirty="0" err="1"/>
              <a:t>accumulated</a:t>
            </a:r>
            <a:r>
              <a:rPr lang="fr-FR" sz="1800" dirty="0"/>
              <a:t> </a:t>
            </a:r>
            <a:r>
              <a:rPr lang="fr-FR" sz="1800" dirty="0" err="1"/>
              <a:t>epigenetic</a:t>
            </a:r>
            <a:r>
              <a:rPr lang="fr-FR" sz="1800" dirty="0"/>
              <a:t> </a:t>
            </a:r>
            <a:r>
              <a:rPr lang="fr-FR" sz="1800" dirty="0" err="1"/>
              <a:t>diversity</a:t>
            </a:r>
            <a:r>
              <a:rPr lang="fr-FR" sz="1800" dirty="0"/>
              <a:t> </a:t>
            </a:r>
            <a:r>
              <a:rPr lang="fr-FR" sz="1800" dirty="0" err="1"/>
              <a:t>during</a:t>
            </a:r>
            <a:r>
              <a:rPr lang="fr-FR" sz="1800" dirty="0"/>
              <a:t> </a:t>
            </a:r>
            <a:r>
              <a:rPr lang="fr-FR" sz="1800" dirty="0" err="1"/>
              <a:t>speciation</a:t>
            </a:r>
            <a:r>
              <a:rPr lang="fr-FR" sz="1800" dirty="0"/>
              <a:t> 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0" y="1950226"/>
            <a:ext cx="9144000" cy="1620136"/>
            <a:chOff x="0" y="2348880"/>
            <a:chExt cx="9144000" cy="162013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48880"/>
              <a:ext cx="9144000" cy="1463404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 bwMode="auto">
            <a:xfrm>
              <a:off x="179512" y="2888984"/>
              <a:ext cx="8964488" cy="396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123728" y="3789040"/>
              <a:ext cx="6912768" cy="17997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741" y="3619546"/>
            <a:ext cx="2136732" cy="27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4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53404</TotalTime>
  <Words>1838</Words>
  <Application>Microsoft Macintosh PowerPoint</Application>
  <PresentationFormat>Présentation à l'écran (4:3)</PresentationFormat>
  <Paragraphs>343</Paragraphs>
  <Slides>47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3" baseType="lpstr">
      <vt:lpstr>Avenir Book</vt:lpstr>
      <vt:lpstr>Avenir Light</vt:lpstr>
      <vt:lpstr>ＭＳ Ｐゴシック</vt:lpstr>
      <vt:lpstr>Wingdings</vt:lpstr>
      <vt:lpstr>Arial</vt:lpstr>
      <vt:lpstr>Nouvelle présentation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modified bases          modified currents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CLAUDE THERMES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CLAUDE THERMES</dc:creator>
  <cp:lastModifiedBy>Utilisateur Microsoft Office</cp:lastModifiedBy>
  <cp:revision>1941</cp:revision>
  <cp:lastPrinted>2020-03-08T21:02:43Z</cp:lastPrinted>
  <dcterms:created xsi:type="dcterms:W3CDTF">2013-11-19T11:17:39Z</dcterms:created>
  <dcterms:modified xsi:type="dcterms:W3CDTF">2020-03-08T21:32:37Z</dcterms:modified>
</cp:coreProperties>
</file>